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40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66" r:id="rId23"/>
    <p:sldId id="262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94643"/>
  </p:normalViewPr>
  <p:slideViewPr>
    <p:cSldViewPr snapToGrid="0" snapToObjects="1">
      <p:cViewPr varScale="1">
        <p:scale>
          <a:sx n="90" d="100"/>
          <a:sy n="90" d="100"/>
        </p:scale>
        <p:origin x="89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8A9394-65DB-904A-A2F6-A1BD73BE69EF}" type="datetimeFigureOut">
              <a:rPr kumimoji="1" lang="zh-CN" altLang="en-US" smtClean="0"/>
              <a:t>16/3/31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26C899-B478-654D-9CFD-E278A9F75B5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623776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B93A5-1723-9E40-85E3-7093D749B8D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0400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3/31/16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3/31/16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3/31/16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3/31/16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3/31/16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3/31/16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3/31/16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3/31/16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3/31/16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3/31/16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3/31/16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3/31/16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ashili.com/NewsDetail.aspx?id=1885" TargetMode="External"/><Relationship Id="rId3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nzdn.co.nz/?p=1204" TargetMode="External"/><Relationship Id="rId3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money.skykiwi.com/na/2016-03-16/215545.shtml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money.skykiwi.com/realestate/2016-03-29/216197.shtml" TargetMode="External"/><Relationship Id="rId3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money.skykiwi.com/realestate/2016-03-10/215171.shtml" TargetMode="External"/><Relationship Id="rId3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finance.sina.com.cn/chanjing/gsnews/20140630/114419561189.shtml" TargetMode="External"/><Relationship Id="rId3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news.skykiwi.com/na/cj/2015-09-04/204160.shtml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zx.com/" TargetMode="External"/><Relationship Id="rId4" Type="http://schemas.openxmlformats.org/officeDocument/2006/relationships/hyperlink" Target="https://www.newzealandnow.govt.nz/investing-in-nz" TargetMode="External"/><Relationship Id="rId5" Type="http://schemas.openxmlformats.org/officeDocument/2006/relationships/hyperlink" Target="http://www.skykiwi.com/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stats.govt.nz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00014" y="1298448"/>
            <a:ext cx="7285033" cy="2030540"/>
          </a:xfrm>
        </p:spPr>
        <p:txBody>
          <a:bodyPr/>
          <a:lstStyle/>
          <a:p>
            <a:pPr algn="ctr"/>
            <a:r>
              <a:rPr kumimoji="1" lang="zh-CN" altLang="en-US" dirty="0" smtClean="0"/>
              <a:t>新西兰市场投资机遇与展望</a:t>
            </a:r>
            <a:endParaRPr kumimoji="1"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kumimoji="1" lang="zh-CN" altLang="en-US" dirty="0" smtClean="0"/>
              <a:t>董良 </a:t>
            </a:r>
          </a:p>
          <a:p>
            <a:pPr algn="ctr"/>
            <a:r>
              <a:rPr kumimoji="1" lang="zh-CN" altLang="en-US" dirty="0" smtClean="0"/>
              <a:t>肖飞</a:t>
            </a:r>
            <a:endParaRPr kumimoji="1"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8638" y="3451046"/>
            <a:ext cx="26416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9430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 smtClean="0"/>
              <a:t>海外</a:t>
            </a:r>
            <a:r>
              <a:rPr kumimoji="1" lang="zh-CN" altLang="en-US" dirty="0" smtClean="0"/>
              <a:t>投资概况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200" dirty="0" smtClean="0"/>
              <a:t>新西兰法律</a:t>
            </a:r>
            <a:r>
              <a:rPr kumimoji="1" lang="zh-CN" altLang="en-US" sz="2200" dirty="0" smtClean="0"/>
              <a:t>系统完善</a:t>
            </a:r>
            <a:r>
              <a:rPr kumimoji="1" lang="zh-CN" altLang="en-US" sz="2200" dirty="0" smtClean="0"/>
              <a:t>、</a:t>
            </a:r>
            <a:r>
              <a:rPr kumimoji="1" lang="zh-CN" altLang="en-US" sz="2200" dirty="0" smtClean="0"/>
              <a:t>商业环境成熟、</a:t>
            </a:r>
            <a:r>
              <a:rPr kumimoji="1" lang="zh-CN" altLang="en-US" sz="2200" dirty="0" smtClean="0"/>
              <a:t>经济</a:t>
            </a:r>
            <a:r>
              <a:rPr kumimoji="1" lang="zh-CN" altLang="en-US" sz="2200" dirty="0" smtClean="0"/>
              <a:t>增长稳健</a:t>
            </a:r>
            <a:r>
              <a:rPr kumimoji="1" lang="zh-CN" altLang="en-US" sz="2200" dirty="0" smtClean="0"/>
              <a:t>；</a:t>
            </a:r>
            <a:r>
              <a:rPr kumimoji="1" lang="zh-CN" altLang="en-US" sz="2200" dirty="0" smtClean="0"/>
              <a:t>资产价格</a:t>
            </a:r>
            <a:r>
              <a:rPr kumimoji="1" lang="en-US" altLang="zh-CN" sz="2200" dirty="0" smtClean="0"/>
              <a:t>&amp;</a:t>
            </a:r>
            <a:r>
              <a:rPr kumimoji="1" lang="zh-CN" altLang="en-US" sz="2200" dirty="0" smtClean="0"/>
              <a:t>回报合理</a:t>
            </a:r>
            <a:r>
              <a:rPr kumimoji="1" lang="zh-CN" altLang="en-US" sz="2200" dirty="0"/>
              <a:t>、</a:t>
            </a:r>
            <a:r>
              <a:rPr kumimoji="1" lang="zh-CN" altLang="en-US" sz="2200" dirty="0" smtClean="0"/>
              <a:t>风险小</a:t>
            </a:r>
            <a:r>
              <a:rPr kumimoji="1" lang="zh-CN" altLang="en-US" sz="2200" dirty="0" smtClean="0"/>
              <a:t>；跨国公司</a:t>
            </a:r>
            <a:r>
              <a:rPr kumimoji="1" lang="zh-CN" altLang="en-US" sz="2200" dirty="0" smtClean="0"/>
              <a:t>以及海外投资者</a:t>
            </a:r>
            <a:r>
              <a:rPr kumimoji="1" lang="zh-CN" altLang="en-US" sz="2200" dirty="0" smtClean="0"/>
              <a:t>都</a:t>
            </a:r>
            <a:r>
              <a:rPr kumimoji="1" lang="zh-CN" altLang="en-US" sz="2200" dirty="0" smtClean="0"/>
              <a:t>对投资</a:t>
            </a:r>
            <a:r>
              <a:rPr kumimoji="1" lang="zh-CN" altLang="en-US" sz="2200" dirty="0" smtClean="0"/>
              <a:t>新西兰</a:t>
            </a:r>
            <a:r>
              <a:rPr kumimoji="1" lang="zh-CN" altLang="en-US" sz="2200" dirty="0" smtClean="0"/>
              <a:t>情有独钟</a:t>
            </a:r>
            <a:r>
              <a:rPr kumimoji="1" lang="zh-CN" altLang="en-US" sz="2200" dirty="0" smtClean="0"/>
              <a:t>。 最</a:t>
            </a:r>
            <a:r>
              <a:rPr kumimoji="1" lang="zh-CN" altLang="en-US" sz="2200" dirty="0" smtClean="0"/>
              <a:t>大</a:t>
            </a:r>
            <a:r>
              <a:rPr kumimoji="1" lang="zh-CN" altLang="en-US" sz="2200" dirty="0" smtClean="0"/>
              <a:t>的</a:t>
            </a:r>
            <a:r>
              <a:rPr kumimoji="1" lang="zh-CN" altLang="en-US" sz="2200" dirty="0" smtClean="0"/>
              <a:t>海外投资</a:t>
            </a:r>
            <a:r>
              <a:rPr kumimoji="1" lang="zh-CN" altLang="en-US" sz="2200" dirty="0" smtClean="0"/>
              <a:t>国是加拿大</a:t>
            </a:r>
            <a:r>
              <a:rPr kumimoji="1" lang="zh-CN" altLang="en-US" sz="2200" dirty="0"/>
              <a:t>，</a:t>
            </a:r>
            <a:r>
              <a:rPr kumimoji="1" lang="zh-CN" altLang="en-US" sz="2200" dirty="0" smtClean="0"/>
              <a:t>占</a:t>
            </a:r>
            <a:r>
              <a:rPr kumimoji="1" lang="zh-CN" altLang="en-US" sz="2200" dirty="0" smtClean="0"/>
              <a:t>全部海外投资额的</a:t>
            </a:r>
            <a:r>
              <a:rPr kumimoji="1" lang="en-US" altLang="zh-CN" sz="2200" dirty="0" smtClean="0"/>
              <a:t>22%</a:t>
            </a:r>
            <a:r>
              <a:rPr kumimoji="1" lang="zh-CN" altLang="en-US" sz="2200" dirty="0" smtClean="0"/>
              <a:t> </a:t>
            </a:r>
            <a:r>
              <a:rPr kumimoji="1" lang="zh-CN" altLang="en-US" sz="2200" dirty="0"/>
              <a:t>，</a:t>
            </a:r>
            <a:r>
              <a:rPr kumimoji="1" lang="zh-CN" altLang="en-US" sz="2200" dirty="0" smtClean="0"/>
              <a:t>其</a:t>
            </a:r>
            <a:r>
              <a:rPr kumimoji="1" lang="zh-CN" altLang="en-US" sz="2200" dirty="0" smtClean="0"/>
              <a:t>主权</a:t>
            </a:r>
            <a:r>
              <a:rPr kumimoji="1" lang="zh-CN" altLang="en-US" sz="2200" dirty="0" smtClean="0"/>
              <a:t>基金投资在</a:t>
            </a:r>
            <a:r>
              <a:rPr kumimoji="1" lang="zh-CN" altLang="en-US" sz="2200" dirty="0" smtClean="0"/>
              <a:t>新西兰</a:t>
            </a:r>
            <a:r>
              <a:rPr kumimoji="1" lang="en-US" altLang="zh-CN" sz="2200" dirty="0" smtClean="0"/>
              <a:t>(</a:t>
            </a:r>
            <a:r>
              <a:rPr kumimoji="1" lang="zh-CN" altLang="en-US" sz="2200" dirty="0" smtClean="0"/>
              <a:t>风险偏好：低风险</a:t>
            </a:r>
            <a:r>
              <a:rPr kumimoji="1" lang="en-US" altLang="zh-CN" sz="2200" dirty="0" smtClean="0"/>
              <a:t>&amp;</a:t>
            </a:r>
            <a:r>
              <a:rPr kumimoji="1" lang="zh-CN" altLang="en-US" sz="2200" dirty="0" smtClean="0"/>
              <a:t>长期投资</a:t>
            </a:r>
            <a:r>
              <a:rPr kumimoji="1" lang="en-US" altLang="zh-CN" sz="2200" dirty="0" smtClean="0"/>
              <a:t>)</a:t>
            </a:r>
            <a:r>
              <a:rPr kumimoji="1" lang="zh-CN" altLang="en-US" sz="2200" dirty="0" smtClean="0"/>
              <a:t>； </a:t>
            </a:r>
            <a:r>
              <a:rPr kumimoji="1" lang="zh-CN" altLang="en-US" sz="2200" dirty="0" smtClean="0"/>
              <a:t>美国 </a:t>
            </a:r>
            <a:r>
              <a:rPr kumimoji="1" lang="en-US" altLang="zh-CN" sz="2200" dirty="0" smtClean="0"/>
              <a:t>13%</a:t>
            </a:r>
            <a:r>
              <a:rPr kumimoji="1" lang="zh-CN" altLang="en-US" sz="2200" dirty="0" smtClean="0"/>
              <a:t>，欧洲</a:t>
            </a:r>
            <a:r>
              <a:rPr kumimoji="1" lang="en-US" altLang="zh-CN" sz="2200" dirty="0" smtClean="0"/>
              <a:t>13%</a:t>
            </a:r>
            <a:r>
              <a:rPr kumimoji="1" lang="zh-CN" altLang="en-US" sz="2200" dirty="0" smtClean="0"/>
              <a:t>，</a:t>
            </a:r>
            <a:r>
              <a:rPr kumimoji="1" lang="zh-CN" altLang="en-US" sz="2200" dirty="0" smtClean="0"/>
              <a:t>澳</a:t>
            </a:r>
            <a:r>
              <a:rPr kumimoji="1" lang="zh-CN" altLang="en-US" sz="2200" dirty="0" smtClean="0"/>
              <a:t>大利亚</a:t>
            </a:r>
            <a:r>
              <a:rPr kumimoji="1" lang="en-US" altLang="zh-CN" sz="2200" dirty="0" smtClean="0"/>
              <a:t>11%</a:t>
            </a:r>
            <a:r>
              <a:rPr kumimoji="1" lang="zh-CN" altLang="en-US" sz="2200" dirty="0" smtClean="0"/>
              <a:t>；近年来，中国</a:t>
            </a:r>
            <a:r>
              <a:rPr kumimoji="1" lang="zh-CN" altLang="en-US" sz="2200" dirty="0" smtClean="0"/>
              <a:t>投资者</a:t>
            </a:r>
            <a:r>
              <a:rPr kumimoji="1" lang="zh-CN" altLang="en-US" sz="2200" dirty="0" smtClean="0"/>
              <a:t>表现</a:t>
            </a:r>
            <a:r>
              <a:rPr kumimoji="1" lang="zh-CN" altLang="en-US" sz="2200" dirty="0" smtClean="0"/>
              <a:t>突出，仅</a:t>
            </a:r>
            <a:r>
              <a:rPr kumimoji="1" lang="en-US" altLang="zh-CN" sz="2200" dirty="0" smtClean="0"/>
              <a:t>2015</a:t>
            </a:r>
            <a:r>
              <a:rPr kumimoji="1" lang="zh-CN" altLang="en-US" sz="2200" dirty="0" smtClean="0"/>
              <a:t>年中国</a:t>
            </a:r>
            <a:r>
              <a:rPr kumimoji="1" lang="zh-CN" altLang="en-US" sz="2200" dirty="0" smtClean="0"/>
              <a:t>投资</a:t>
            </a:r>
            <a:r>
              <a:rPr kumimoji="1" lang="zh-CN" altLang="en-US" sz="2200" dirty="0" smtClean="0"/>
              <a:t>占新西兰</a:t>
            </a:r>
            <a:r>
              <a:rPr kumimoji="1" lang="zh-CN" altLang="en-US" sz="2200" dirty="0" smtClean="0"/>
              <a:t>全部</a:t>
            </a:r>
            <a:r>
              <a:rPr kumimoji="1" lang="zh-CN" altLang="en-US" sz="2200" dirty="0" smtClean="0"/>
              <a:t>海外</a:t>
            </a:r>
            <a:r>
              <a:rPr kumimoji="1" lang="zh-CN" altLang="en-US" sz="2200" dirty="0" smtClean="0"/>
              <a:t>总</a:t>
            </a:r>
            <a:r>
              <a:rPr kumimoji="1" lang="zh-CN" altLang="en-US" sz="2200" dirty="0" smtClean="0"/>
              <a:t>投资额</a:t>
            </a:r>
            <a:r>
              <a:rPr kumimoji="1" lang="en-US" altLang="zh-CN" sz="2200" dirty="0" smtClean="0"/>
              <a:t>14</a:t>
            </a:r>
            <a:r>
              <a:rPr kumimoji="1" lang="en-US" altLang="zh-CN" sz="2200" dirty="0" smtClean="0"/>
              <a:t>%</a:t>
            </a:r>
            <a:r>
              <a:rPr kumimoji="1" lang="zh-CN" altLang="en-US" sz="2200" dirty="0" smtClean="0"/>
              <a:t>。</a:t>
            </a:r>
          </a:p>
          <a:p>
            <a:endParaRPr kumimoji="1" lang="zh-CN" altLang="en-US" sz="1400" dirty="0" smtClean="0"/>
          </a:p>
          <a:p>
            <a:endParaRPr kumimoji="1" lang="zh-CN" altLang="en-US" sz="1400" dirty="0" smtClean="0"/>
          </a:p>
          <a:p>
            <a:endParaRPr kumimoji="1" lang="zh-CN" altLang="en-US" sz="1400" dirty="0"/>
          </a:p>
          <a:p>
            <a:endParaRPr kumimoji="1" lang="zh-CN" altLang="en-US" sz="1400" dirty="0"/>
          </a:p>
          <a:p>
            <a:endParaRPr kumimoji="1" lang="zh-CN" altLang="en-US" sz="1400" dirty="0" smtClean="0"/>
          </a:p>
          <a:p>
            <a:endParaRPr kumimoji="1" lang="zh-CN" altLang="en-US" sz="1400" dirty="0"/>
          </a:p>
          <a:p>
            <a:endParaRPr kumimoji="1" lang="zh-CN" altLang="en-US" sz="1400" dirty="0"/>
          </a:p>
          <a:p>
            <a:endParaRPr kumimoji="1" lang="zh-CN" altLang="en-US" sz="1400" dirty="0" smtClean="0"/>
          </a:p>
          <a:p>
            <a:endParaRPr kumimoji="1" lang="zh-CN" altLang="en-US" sz="1400" dirty="0"/>
          </a:p>
          <a:p>
            <a:endParaRPr kumimoji="1" lang="zh-CN" altLang="en-US" sz="1400" dirty="0" smtClean="0"/>
          </a:p>
          <a:p>
            <a:r>
              <a:rPr kumimoji="1" lang="zh-CN" altLang="en-US" sz="1400" dirty="0" smtClean="0"/>
              <a:t> </a:t>
            </a:r>
          </a:p>
          <a:p>
            <a:endParaRPr kumimoji="1" lang="zh-CN" altLang="en-US" sz="14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522" y="2864634"/>
            <a:ext cx="4515113" cy="3993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5121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 smtClean="0"/>
              <a:t>海外投资</a:t>
            </a:r>
            <a:r>
              <a:rPr kumimoji="1" lang="en-US" altLang="zh-CN" dirty="0" smtClean="0"/>
              <a:t>-</a:t>
            </a:r>
            <a:r>
              <a:rPr kumimoji="1" lang="zh-CN" altLang="en-US" dirty="0" smtClean="0"/>
              <a:t/>
            </a:r>
            <a:br>
              <a:rPr kumimoji="1" lang="zh-CN" altLang="en-US" dirty="0" smtClean="0"/>
            </a:br>
            <a:r>
              <a:rPr kumimoji="1" lang="zh-CN" altLang="en-US" dirty="0" smtClean="0"/>
              <a:t>热点</a:t>
            </a:r>
            <a:r>
              <a:rPr kumimoji="1" lang="zh-CN" altLang="en-US" dirty="0" smtClean="0"/>
              <a:t>行业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zh-CN" altLang="en-US" dirty="0" smtClean="0"/>
              <a:t>海外投资主要集中在以下几个方面 （由高到低）：</a:t>
            </a:r>
          </a:p>
          <a:p>
            <a:pPr marL="457200" indent="-457200">
              <a:buFont typeface="+mj-lt"/>
              <a:buAutoNum type="arabicPeriod"/>
            </a:pPr>
            <a:r>
              <a:rPr kumimoji="1" lang="zh-CN" altLang="en-US" dirty="0" smtClean="0"/>
              <a:t>电力和新能源</a:t>
            </a:r>
          </a:p>
          <a:p>
            <a:pPr marL="457200" indent="-457200">
              <a:buFont typeface="+mj-lt"/>
              <a:buAutoNum type="arabicPeriod"/>
            </a:pPr>
            <a:r>
              <a:rPr kumimoji="1" lang="zh-CN" altLang="en-US" dirty="0" smtClean="0"/>
              <a:t>土地和房地产</a:t>
            </a:r>
            <a:endParaRPr kumimoji="1" lang="en-AU" altLang="zh-CN" dirty="0" smtClean="0"/>
          </a:p>
          <a:p>
            <a:pPr marL="457200" indent="-457200">
              <a:buFont typeface="+mj-lt"/>
              <a:buAutoNum type="arabicPeriod"/>
            </a:pPr>
            <a:r>
              <a:rPr kumimoji="1" lang="zh-CN" altLang="en-US" dirty="0" smtClean="0"/>
              <a:t>原材料，传统能源</a:t>
            </a:r>
          </a:p>
          <a:p>
            <a:pPr marL="457200" indent="-457200">
              <a:buFont typeface="+mj-lt"/>
              <a:buAutoNum type="arabicPeriod"/>
            </a:pPr>
            <a:r>
              <a:rPr kumimoji="1" lang="zh-CN" altLang="en-US" dirty="0" smtClean="0"/>
              <a:t>农业、畜牧业</a:t>
            </a:r>
          </a:p>
          <a:p>
            <a:pPr marL="457200" indent="-457200">
              <a:buFont typeface="+mj-lt"/>
              <a:buAutoNum type="arabicPeriod"/>
            </a:pPr>
            <a:r>
              <a:rPr kumimoji="1" lang="zh-CN" altLang="en-US" dirty="0" smtClean="0"/>
              <a:t>健康产业</a:t>
            </a:r>
          </a:p>
          <a:p>
            <a:pPr marL="457200" indent="-457200">
              <a:buFont typeface="+mj-lt"/>
              <a:buAutoNum type="arabicPeriod"/>
            </a:pPr>
            <a:endParaRPr kumimoji="1" lang="zh-CN" altLang="en-US" dirty="0"/>
          </a:p>
          <a:p>
            <a:pPr marL="457200" indent="-457200">
              <a:buFont typeface="+mj-lt"/>
              <a:buAutoNum type="arabicPeriod"/>
            </a:pPr>
            <a:endParaRPr kumimoji="1" lang="zh-CN" altLang="en-US" dirty="0" smtClean="0"/>
          </a:p>
          <a:p>
            <a:pPr marL="457200" indent="-457200">
              <a:buFont typeface="+mj-lt"/>
              <a:buAutoNum type="arabicPeriod"/>
            </a:pPr>
            <a:endParaRPr kumimoji="1" lang="zh-CN" altLang="en-US" dirty="0"/>
          </a:p>
          <a:p>
            <a:pPr marL="457200" indent="-457200">
              <a:buFont typeface="+mj-lt"/>
              <a:buAutoNum type="arabicPeriod"/>
            </a:pPr>
            <a:endParaRPr kumimoji="1" lang="zh-CN" altLang="en-US" dirty="0" smtClean="0"/>
          </a:p>
          <a:p>
            <a:pPr marL="457200" indent="-457200">
              <a:buFont typeface="+mj-lt"/>
              <a:buAutoNum type="arabicPeriod"/>
            </a:pPr>
            <a:endParaRPr kumimoji="1" lang="zh-CN" altLang="en-US" dirty="0" smtClean="0"/>
          </a:p>
          <a:p>
            <a:pPr marL="457200" indent="-457200">
              <a:buFont typeface="+mj-lt"/>
              <a:buAutoNum type="arabicPeriod"/>
            </a:pPr>
            <a:endParaRPr kumimoji="1"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162" y="3043850"/>
            <a:ext cx="5195801" cy="296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8095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海外投资</a:t>
            </a:r>
            <a:r>
              <a:rPr kumimoji="1" lang="en-US" altLang="zh-CN" dirty="0"/>
              <a:t>-</a:t>
            </a:r>
            <a:r>
              <a:rPr kumimoji="1" lang="zh-CN" altLang="en-US" dirty="0"/>
              <a:t/>
            </a:r>
            <a:br>
              <a:rPr kumimoji="1" lang="zh-CN" altLang="en-US" dirty="0"/>
            </a:br>
            <a:r>
              <a:rPr kumimoji="1" lang="zh-CN" altLang="en-US" dirty="0"/>
              <a:t>热点行业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sz="1800" dirty="0" smtClean="0">
                <a:solidFill>
                  <a:srgbClr val="FF0000"/>
                </a:solidFill>
              </a:rPr>
              <a:t>农业</a:t>
            </a:r>
            <a:r>
              <a:rPr lang="zh-CN" altLang="en-US" sz="1800" dirty="0" smtClean="0">
                <a:solidFill>
                  <a:srgbClr val="FF0000"/>
                </a:solidFill>
              </a:rPr>
              <a:t>，畜牧业方面投资集中在以下几个方面： 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zh-CN" altLang="en-US" sz="1800" dirty="0" smtClean="0"/>
              <a:t>牛奶生产与加工 </a:t>
            </a:r>
            <a:r>
              <a:rPr lang="en-US" altLang="zh-CN" sz="1800" dirty="0" smtClean="0"/>
              <a:t>31%</a:t>
            </a:r>
            <a:endParaRPr lang="zh-CN" altLang="en-US" sz="1800" dirty="0" smtClean="0"/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zh-CN" altLang="en-US" sz="1800" dirty="0" smtClean="0"/>
              <a:t>庄园 </a:t>
            </a:r>
            <a:r>
              <a:rPr lang="en-US" altLang="zh-CN" sz="1800" dirty="0" smtClean="0"/>
              <a:t>20%</a:t>
            </a:r>
            <a:endParaRPr lang="zh-CN" altLang="en-US" sz="1800" dirty="0" smtClean="0"/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zh-CN" altLang="en-US" sz="1800" dirty="0" smtClean="0"/>
              <a:t>酒庄 </a:t>
            </a:r>
            <a:r>
              <a:rPr lang="en-US" altLang="zh-CN" sz="1800" dirty="0" smtClean="0"/>
              <a:t>12%</a:t>
            </a:r>
            <a:endParaRPr lang="zh-CN" altLang="en-US" sz="1800" dirty="0" smtClean="0"/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zh-CN" altLang="en-US" sz="1800" dirty="0" smtClean="0"/>
              <a:t>森林 </a:t>
            </a:r>
            <a:r>
              <a:rPr lang="en-US" altLang="zh-CN" sz="1800" dirty="0" smtClean="0"/>
              <a:t>7%</a:t>
            </a:r>
            <a:endParaRPr lang="zh-CN" altLang="en-US" sz="1800" dirty="0" smtClean="0"/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1800" dirty="0" smtClean="0"/>
              <a:t>牛奶生产与加工和庄园占农业投资大部分。比例从</a:t>
            </a:r>
            <a:r>
              <a:rPr lang="en-US" altLang="zh-CN" sz="1800" dirty="0" smtClean="0"/>
              <a:t>2</a:t>
            </a:r>
            <a:r>
              <a:rPr lang="zh-CN" altLang="en-US" sz="1800" dirty="0" smtClean="0"/>
              <a:t>年前的</a:t>
            </a:r>
            <a:r>
              <a:rPr lang="en-US" altLang="zh-CN" sz="1800" dirty="0" smtClean="0"/>
              <a:t>37%</a:t>
            </a:r>
            <a:r>
              <a:rPr lang="zh-CN" altLang="en-US" sz="1800" dirty="0" smtClean="0"/>
              <a:t>增加到现在的</a:t>
            </a:r>
            <a:r>
              <a:rPr lang="en-US" altLang="zh-CN" sz="1800" dirty="0" smtClean="0"/>
              <a:t>51%</a:t>
            </a:r>
            <a:r>
              <a:rPr lang="zh-CN" altLang="en-US" sz="1800" dirty="0" smtClean="0"/>
              <a:t>。目前，绝大部分投资是在牛奶生产与加工</a:t>
            </a:r>
            <a:r>
              <a:rPr lang="zh-CN" altLang="en-US" sz="1800" dirty="0"/>
              <a:t>。我们</a:t>
            </a:r>
            <a:r>
              <a:rPr lang="zh-CN" altLang="en-US" sz="1800" dirty="0" smtClean="0"/>
              <a:t>认为：随着</a:t>
            </a:r>
            <a:r>
              <a:rPr lang="zh-CN" altLang="en-US" sz="1800" dirty="0" smtClean="0"/>
              <a:t>全球乳制品</a:t>
            </a:r>
            <a:r>
              <a:rPr lang="zh-CN" altLang="en-US" sz="1800" dirty="0" smtClean="0"/>
              <a:t>价格下降，此</a:t>
            </a:r>
            <a:r>
              <a:rPr lang="zh-CN" altLang="en-US" sz="1800" dirty="0" smtClean="0"/>
              <a:t>类</a:t>
            </a:r>
            <a:r>
              <a:rPr lang="zh-CN" altLang="en-US" sz="1800" dirty="0" smtClean="0"/>
              <a:t>投资会减慢；</a:t>
            </a:r>
            <a:r>
              <a:rPr lang="zh-CN" altLang="en-US" sz="1800" dirty="0" smtClean="0"/>
              <a:t>但未来</a:t>
            </a:r>
            <a:r>
              <a:rPr lang="en-US" altLang="zh-CN" sz="1800" dirty="0" smtClean="0"/>
              <a:t>12</a:t>
            </a:r>
            <a:r>
              <a:rPr lang="zh-CN" altLang="en-US" sz="1800" dirty="0" smtClean="0"/>
              <a:t>个月内，会有更多的</a:t>
            </a:r>
            <a:r>
              <a:rPr lang="zh-CN" altLang="en-US" sz="1800" b="1" dirty="0" smtClean="0"/>
              <a:t>海外投资者会趁价格低谷并购大量的战略优质资产。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1800" dirty="0" smtClean="0"/>
              <a:t>酒庄</a:t>
            </a:r>
            <a:r>
              <a:rPr lang="zh-CN" altLang="en-US" sz="1800" dirty="0" smtClean="0"/>
              <a:t>和森林也</a:t>
            </a:r>
            <a:r>
              <a:rPr lang="zh-CN" altLang="en-US" sz="1800" dirty="0" smtClean="0"/>
              <a:t>是</a:t>
            </a:r>
            <a:r>
              <a:rPr lang="zh-CN" altLang="en-US" sz="1800" dirty="0" smtClean="0"/>
              <a:t>资产类</a:t>
            </a:r>
            <a:r>
              <a:rPr lang="zh-CN" altLang="en-US" sz="1800" dirty="0" smtClean="0"/>
              <a:t>投资</a:t>
            </a:r>
            <a:r>
              <a:rPr lang="zh-CN" altLang="en-US" sz="1800" dirty="0" smtClean="0"/>
              <a:t>的热点</a:t>
            </a:r>
            <a:r>
              <a:rPr lang="zh-CN" altLang="en-US" sz="1800" dirty="0" smtClean="0"/>
              <a:t>。 森林投资</a:t>
            </a:r>
            <a:r>
              <a:rPr lang="zh-CN" altLang="en-US" sz="1800" dirty="0" smtClean="0"/>
              <a:t>的众多交易涉及</a:t>
            </a:r>
            <a:r>
              <a:rPr lang="zh-CN" altLang="en-US" sz="1800" dirty="0" smtClean="0"/>
              <a:t>保密</a:t>
            </a:r>
            <a:r>
              <a:rPr lang="zh-CN" altLang="en-US" sz="1800" dirty="0" smtClean="0"/>
              <a:t>故</a:t>
            </a:r>
            <a:r>
              <a:rPr lang="zh-CN" altLang="en-US" sz="1800" dirty="0" smtClean="0"/>
              <a:t>纳入</a:t>
            </a:r>
            <a:r>
              <a:rPr lang="zh-CN" altLang="en-US" sz="1800" dirty="0" smtClean="0"/>
              <a:t>统计</a:t>
            </a:r>
            <a:r>
              <a:rPr lang="zh-CN" altLang="en-US" sz="1800" dirty="0" smtClean="0"/>
              <a:t>范畴</a:t>
            </a:r>
            <a:r>
              <a:rPr lang="zh-CN" altLang="en-US" sz="1800" dirty="0" smtClean="0"/>
              <a:t>。</a:t>
            </a:r>
            <a:r>
              <a:rPr lang="zh-CN" altLang="en-US" sz="1800" dirty="0" smtClean="0"/>
              <a:t>其中，</a:t>
            </a:r>
            <a:r>
              <a:rPr lang="zh-CN" altLang="en-US" sz="1800" dirty="0" smtClean="0"/>
              <a:t>中国（</a:t>
            </a:r>
            <a:r>
              <a:rPr lang="zh-CN" altLang="en-US" sz="1800" dirty="0" smtClean="0"/>
              <a:t>大陆</a:t>
            </a:r>
            <a:r>
              <a:rPr lang="zh-CN" altLang="en-US" sz="1800" dirty="0" smtClean="0"/>
              <a:t>）</a:t>
            </a:r>
            <a:r>
              <a:rPr lang="zh-CN" altLang="en-US" sz="1800" dirty="0" smtClean="0"/>
              <a:t>及</a:t>
            </a:r>
            <a:r>
              <a:rPr lang="zh-CN" altLang="en-US" sz="1800" dirty="0" smtClean="0"/>
              <a:t>香港</a:t>
            </a:r>
            <a:r>
              <a:rPr lang="zh-CN" altLang="en-US" sz="1800" dirty="0" smtClean="0"/>
              <a:t>是投资在农业，畜牧业最多的</a:t>
            </a:r>
            <a:r>
              <a:rPr lang="zh-CN" altLang="en-US" sz="1800" dirty="0" smtClean="0"/>
              <a:t>国家； </a:t>
            </a:r>
            <a:r>
              <a:rPr lang="zh-CN" altLang="en-US" sz="1800" dirty="0" smtClean="0"/>
              <a:t>分别占全部比例的</a:t>
            </a:r>
            <a:r>
              <a:rPr lang="en-US" altLang="zh-CN" sz="1800" dirty="0" smtClean="0"/>
              <a:t>30%</a:t>
            </a:r>
            <a:r>
              <a:rPr lang="zh-CN" altLang="en-US" sz="1800" dirty="0" smtClean="0"/>
              <a:t>和</a:t>
            </a:r>
            <a:r>
              <a:rPr lang="en-US" altLang="zh-CN" sz="1800" dirty="0" smtClean="0"/>
              <a:t>19%</a:t>
            </a:r>
            <a:r>
              <a:rPr lang="zh-CN" altLang="en-US" sz="1800" dirty="0" smtClean="0"/>
              <a:t>。   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3756112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土地的买卖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sz="1800" dirty="0"/>
              <a:t>外国投资者投资新西兰的土地占全部土地面积的</a:t>
            </a:r>
            <a:r>
              <a:rPr lang="en-US" altLang="zh-CN" sz="1800" dirty="0"/>
              <a:t>5</a:t>
            </a:r>
            <a:r>
              <a:rPr lang="en-US" altLang="zh-CN" sz="1800" dirty="0" smtClean="0"/>
              <a:t>%</a:t>
            </a:r>
            <a:r>
              <a:rPr lang="zh-CN" altLang="en-US" sz="1800" dirty="0" smtClean="0"/>
              <a:t>。</a:t>
            </a:r>
          </a:p>
          <a:p>
            <a:pPr>
              <a:lnSpc>
                <a:spcPct val="100000"/>
              </a:lnSpc>
            </a:pPr>
            <a:r>
              <a:rPr lang="zh-CN" altLang="en-US" sz="1800" dirty="0" smtClean="0"/>
              <a:t>美国、中国</a:t>
            </a:r>
            <a:r>
              <a:rPr lang="zh-CN" altLang="en-US" sz="1800" dirty="0"/>
              <a:t>、</a:t>
            </a:r>
            <a:r>
              <a:rPr lang="zh-CN" altLang="en-US" sz="1800" dirty="0" smtClean="0"/>
              <a:t>荷兰是前</a:t>
            </a:r>
            <a:r>
              <a:rPr lang="en-US" altLang="zh-CN" sz="1800" dirty="0" smtClean="0"/>
              <a:t>3</a:t>
            </a:r>
            <a:r>
              <a:rPr lang="zh-CN" altLang="en-US" sz="1800" dirty="0" smtClean="0"/>
              <a:t>大</a:t>
            </a:r>
            <a:r>
              <a:rPr lang="zh-CN" altLang="en-US" sz="1800" dirty="0" smtClean="0"/>
              <a:t>买家</a:t>
            </a:r>
            <a:r>
              <a:rPr lang="zh-CN" altLang="en-US" sz="1800" dirty="0" smtClean="0"/>
              <a:t>；</a:t>
            </a:r>
            <a:r>
              <a:rPr lang="zh-CN" altLang="en-US" sz="1800" dirty="0" smtClean="0"/>
              <a:t>分别</a:t>
            </a:r>
            <a:r>
              <a:rPr lang="zh-CN" altLang="en-US" sz="1800" dirty="0" smtClean="0"/>
              <a:t>占</a:t>
            </a:r>
            <a:r>
              <a:rPr lang="zh-CN" altLang="en-US" sz="1800" dirty="0" smtClean="0"/>
              <a:t>比</a:t>
            </a:r>
            <a:r>
              <a:rPr lang="en-US" altLang="zh-CN" sz="1800" dirty="0" smtClean="0"/>
              <a:t>46</a:t>
            </a:r>
            <a:r>
              <a:rPr lang="en-US" altLang="zh-CN" sz="1800" dirty="0" smtClean="0"/>
              <a:t>%</a:t>
            </a:r>
            <a:r>
              <a:rPr lang="zh-CN" altLang="en-US" sz="1800" dirty="0" smtClean="0"/>
              <a:t>，</a:t>
            </a:r>
            <a:r>
              <a:rPr lang="en-US" altLang="zh-CN" sz="1800" dirty="0" smtClean="0"/>
              <a:t>11%</a:t>
            </a:r>
            <a:r>
              <a:rPr lang="zh-CN" altLang="en-US" sz="1800" dirty="0" smtClean="0"/>
              <a:t>和</a:t>
            </a:r>
            <a:r>
              <a:rPr lang="en-US" altLang="zh-CN" sz="1800" dirty="0" smtClean="0"/>
              <a:t>9%</a:t>
            </a:r>
            <a:r>
              <a:rPr lang="zh-CN" altLang="en-US" sz="1800" dirty="0" smtClean="0"/>
              <a:t>。 </a:t>
            </a:r>
            <a:endParaRPr lang="zh-CN" altLang="en-US" sz="1800" dirty="0" smtClean="0"/>
          </a:p>
          <a:p>
            <a:pPr>
              <a:lnSpc>
                <a:spcPct val="100000"/>
              </a:lnSpc>
            </a:pPr>
            <a:r>
              <a:rPr lang="zh-CN" altLang="en-US" sz="1800" dirty="0" smtClean="0"/>
              <a:t>投资的森林</a:t>
            </a:r>
            <a:r>
              <a:rPr lang="zh-CN" altLang="en-US" sz="1800" dirty="0" smtClean="0"/>
              <a:t>，牛羊牧场，农庄；分别占总比例的</a:t>
            </a:r>
            <a:r>
              <a:rPr lang="en-US" altLang="zh-CN" sz="1800" dirty="0" smtClean="0"/>
              <a:t>56%</a:t>
            </a:r>
            <a:r>
              <a:rPr lang="zh-CN" altLang="en-US" sz="1800" dirty="0" smtClean="0"/>
              <a:t>，</a:t>
            </a:r>
            <a:r>
              <a:rPr lang="en-US" altLang="zh-CN" sz="1800" dirty="0" smtClean="0"/>
              <a:t>30%</a:t>
            </a:r>
            <a:r>
              <a:rPr lang="zh-CN" altLang="en-US" sz="1800" dirty="0" smtClean="0"/>
              <a:t>和</a:t>
            </a:r>
            <a:r>
              <a:rPr lang="en-US" altLang="zh-CN" sz="1800" dirty="0" smtClean="0"/>
              <a:t>12%</a:t>
            </a:r>
            <a:r>
              <a:rPr lang="zh-CN" altLang="en-US" sz="1800" dirty="0" smtClean="0"/>
              <a:t>。  </a:t>
            </a:r>
            <a:endParaRPr lang="zh-CN" altLang="en-US" dirty="0"/>
          </a:p>
          <a:p>
            <a:endParaRPr lang="zh-CN" altLang="en-US" dirty="0" smtClean="0"/>
          </a:p>
          <a:p>
            <a:endParaRPr lang="zh-CN" altLang="en-US" dirty="0"/>
          </a:p>
          <a:p>
            <a:endParaRPr lang="zh-CN" altLang="en-US" dirty="0" smtClean="0"/>
          </a:p>
          <a:p>
            <a:endParaRPr lang="zh-CN" altLang="en-US" dirty="0"/>
          </a:p>
          <a:p>
            <a:endParaRPr lang="zh-CN" altLang="en-US" dirty="0" smtClean="0"/>
          </a:p>
          <a:p>
            <a:endParaRPr lang="zh-CN" altLang="en-US" dirty="0"/>
          </a:p>
          <a:p>
            <a:endParaRPr lang="zh-CN" alt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2536872"/>
            <a:ext cx="6155268" cy="3447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620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中国资本近期并购</a:t>
            </a:r>
            <a:r>
              <a:rPr kumimoji="1" lang="zh-CN" altLang="en-US" dirty="0" smtClean="0"/>
              <a:t>投资</a:t>
            </a:r>
            <a:r>
              <a:rPr kumimoji="1" lang="en-US" altLang="zh-CN" dirty="0"/>
              <a:t>-</a:t>
            </a:r>
            <a:r>
              <a:rPr kumimoji="1" lang="zh-CN" altLang="en-US" dirty="0"/>
              <a:t>畜牧业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endParaRPr kumimoji="1" lang="zh-CN" altLang="en-US" dirty="0" smtClean="0"/>
          </a:p>
          <a:p>
            <a:pPr marL="0" indent="0">
              <a:lnSpc>
                <a:spcPct val="100000"/>
              </a:lnSpc>
              <a:buNone/>
            </a:pPr>
            <a:endParaRPr kumimoji="1" lang="zh-CN" altLang="en-US" dirty="0"/>
          </a:p>
          <a:p>
            <a:pPr marL="0" indent="0">
              <a:lnSpc>
                <a:spcPct val="100000"/>
              </a:lnSpc>
              <a:buNone/>
            </a:pPr>
            <a:r>
              <a:rPr kumimoji="1" lang="zh-CN" altLang="en-US" sz="1800" dirty="0" smtClean="0"/>
              <a:t>雅士利</a:t>
            </a:r>
            <a:r>
              <a:rPr kumimoji="1" lang="zh-CN" altLang="en-US" sz="1800" dirty="0"/>
              <a:t>投资</a:t>
            </a:r>
            <a:r>
              <a:rPr kumimoji="1" lang="en-AU" altLang="zh-CN" sz="1800" dirty="0"/>
              <a:t>$2.1</a:t>
            </a:r>
            <a:r>
              <a:rPr kumimoji="1" lang="zh-CN" altLang="en-US" sz="1800" dirty="0"/>
              <a:t>亿</a:t>
            </a:r>
            <a:r>
              <a:rPr kumimoji="1" lang="en-US" altLang="zh-CN" sz="1800" dirty="0"/>
              <a:t>POKENO</a:t>
            </a:r>
            <a:r>
              <a:rPr kumimoji="1" lang="zh-CN" altLang="en-US" sz="1800" dirty="0"/>
              <a:t>建立牛奶生产</a:t>
            </a:r>
            <a:r>
              <a:rPr kumimoji="1" lang="zh-CN" altLang="en-US" sz="1800" dirty="0" smtClean="0"/>
              <a:t>厂</a:t>
            </a:r>
          </a:p>
          <a:p>
            <a:pPr marL="0" indent="0">
              <a:lnSpc>
                <a:spcPct val="100000"/>
              </a:lnSpc>
              <a:buNone/>
            </a:pPr>
            <a:r>
              <a:rPr kumimoji="1" lang="en-US" altLang="zh-CN" sz="1800" dirty="0">
                <a:hlinkClick r:id="rId2"/>
              </a:rPr>
              <a:t>http://</a:t>
            </a:r>
            <a:r>
              <a:rPr kumimoji="1" lang="en-US" altLang="zh-CN" sz="1800" dirty="0" smtClean="0">
                <a:hlinkClick r:id="rId2"/>
              </a:rPr>
              <a:t>www.yashili.com/NewsDetail.aspx?id=1885</a:t>
            </a:r>
            <a:endParaRPr kumimoji="1" lang="zh-CN" altLang="en-US" sz="1800" dirty="0" smtClean="0"/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1800" dirty="0"/>
              <a:t>蒙牛雅士利投资</a:t>
            </a:r>
            <a:r>
              <a:rPr lang="en-US" altLang="zh-CN" sz="1800" dirty="0"/>
              <a:t>11</a:t>
            </a:r>
            <a:r>
              <a:rPr lang="zh-CN" altLang="en-US" sz="1800" dirty="0"/>
              <a:t>亿元人民币的新西兰工厂盛大开业，这是雅士利国际化的重要一步，也是蒙牛全球化布局的再次深化。新西兰总理约翰基、经济发展部长斯蒂文</a:t>
            </a:r>
            <a:r>
              <a:rPr lang="en-US" altLang="zh-CN" sz="1800" dirty="0"/>
              <a:t>·</a:t>
            </a:r>
            <a:r>
              <a:rPr lang="zh-CN" altLang="en-US" sz="1800" dirty="0"/>
              <a:t>乔伊斯，中国驻新西兰大使王鲁彤，蒙牛乳业总裁孙伊萍、雅士利国际总裁卢敏放以及中新两国政府官员、奶协等行业</a:t>
            </a:r>
            <a:r>
              <a:rPr lang="zh-CN" altLang="en-US" sz="1800" dirty="0" smtClean="0"/>
              <a:t>人士；共同</a:t>
            </a:r>
            <a:r>
              <a:rPr lang="zh-CN" altLang="en-US" sz="1800" dirty="0"/>
              <a:t>见证了中国乳企“走出去”的这一标志性事件。</a:t>
            </a:r>
            <a:endParaRPr kumimoji="1" lang="zh-CN" altLang="en-US" sz="1800" dirty="0" smtClean="0"/>
          </a:p>
          <a:p>
            <a:pPr marL="0" indent="0">
              <a:buNone/>
            </a:pPr>
            <a:endParaRPr kumimoji="1" lang="zh-CN" altLang="en-US" sz="1600" dirty="0"/>
          </a:p>
          <a:p>
            <a:pPr marL="0" indent="0">
              <a:buNone/>
            </a:pPr>
            <a:endParaRPr kumimoji="1" lang="zh-CN" altLang="en-US" sz="1600" dirty="0" smtClean="0"/>
          </a:p>
          <a:p>
            <a:endParaRPr kumimoji="1" lang="zh-CN" altLang="en-US" sz="1600" dirty="0"/>
          </a:p>
          <a:p>
            <a:endParaRPr kumimoji="1" lang="zh-CN" altLang="en-US" sz="1600" dirty="0" smtClean="0"/>
          </a:p>
          <a:p>
            <a:endParaRPr kumimoji="1" lang="zh-CN" altLang="en-US" sz="1600" dirty="0"/>
          </a:p>
          <a:p>
            <a:endParaRPr kumimoji="1" lang="zh-CN" altLang="en-US" sz="1600" dirty="0" smtClean="0"/>
          </a:p>
          <a:p>
            <a:endParaRPr kumimoji="1" lang="zh-CN" altLang="en-US" sz="1600" dirty="0"/>
          </a:p>
          <a:p>
            <a:endParaRPr kumimoji="1" lang="zh-CN" altLang="en-US" sz="1600" dirty="0" smtClean="0"/>
          </a:p>
          <a:p>
            <a:endParaRPr kumimoji="1" lang="zh-CN" altLang="en-US" sz="1600" dirty="0"/>
          </a:p>
          <a:p>
            <a:endParaRPr kumimoji="1" lang="zh-CN" altLang="en-US" sz="16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9425" y="3125599"/>
            <a:ext cx="4355043" cy="2859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036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中国资本近期并购</a:t>
            </a:r>
            <a:r>
              <a:rPr kumimoji="1" lang="zh-CN" altLang="en-US" dirty="0" smtClean="0"/>
              <a:t>投资</a:t>
            </a:r>
            <a:r>
              <a:rPr kumimoji="1" lang="en-US" altLang="zh-CN" dirty="0" smtClean="0"/>
              <a:t>-</a:t>
            </a:r>
            <a:r>
              <a:rPr kumimoji="1" lang="zh-CN" altLang="en-US" dirty="0" smtClean="0"/>
              <a:t>畜牧业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kumimoji="1" lang="zh-CN" altLang="en-US" sz="1600" dirty="0" smtClean="0"/>
          </a:p>
          <a:p>
            <a:pPr marL="0" indent="0">
              <a:buNone/>
            </a:pPr>
            <a:endParaRPr kumimoji="1" lang="zh-CN" altLang="en-US" dirty="0" smtClean="0"/>
          </a:p>
          <a:p>
            <a:pPr marL="0" indent="0">
              <a:lnSpc>
                <a:spcPct val="100000"/>
              </a:lnSpc>
              <a:buNone/>
            </a:pPr>
            <a:r>
              <a:rPr kumimoji="1" lang="zh-CN" altLang="en-US" dirty="0" smtClean="0"/>
              <a:t>伊利</a:t>
            </a:r>
            <a:r>
              <a:rPr kumimoji="1" lang="zh-CN" altLang="en-US" dirty="0"/>
              <a:t>投资</a:t>
            </a:r>
            <a:r>
              <a:rPr kumimoji="1" lang="en-AU" altLang="zh-CN" dirty="0"/>
              <a:t>$2.1</a:t>
            </a:r>
            <a:r>
              <a:rPr kumimoji="1" lang="zh-CN" altLang="en-US" dirty="0"/>
              <a:t>亿新西兰奶粉厂，扩大儿童奶粉生产</a:t>
            </a:r>
            <a:r>
              <a:rPr kumimoji="1" lang="zh-CN" altLang="en-US" dirty="0" smtClean="0"/>
              <a:t>规模</a:t>
            </a:r>
          </a:p>
          <a:p>
            <a:pPr marL="0" indent="0">
              <a:lnSpc>
                <a:spcPct val="100000"/>
              </a:lnSpc>
              <a:buNone/>
            </a:pPr>
            <a:r>
              <a:rPr kumimoji="1" lang="en-US" altLang="zh-CN" dirty="0"/>
              <a:t>http://</a:t>
            </a:r>
            <a:r>
              <a:rPr kumimoji="1" lang="en-US" altLang="zh-CN" dirty="0" err="1"/>
              <a:t>www.fundstar.co.nz</a:t>
            </a:r>
            <a:r>
              <a:rPr kumimoji="1" lang="en-US" altLang="zh-CN" dirty="0"/>
              <a:t>/article/1388</a:t>
            </a:r>
            <a:endParaRPr kumimoji="1" lang="zh-CN" altLang="en-US" dirty="0"/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dirty="0"/>
              <a:t>伊利</a:t>
            </a:r>
            <a:r>
              <a:rPr lang="zh-CN" altLang="en-US" dirty="0" smtClean="0"/>
              <a:t>股份在</a:t>
            </a:r>
            <a:r>
              <a:rPr lang="zh-CN" altLang="en-US" dirty="0"/>
              <a:t>新西兰投资约</a:t>
            </a:r>
            <a:r>
              <a:rPr lang="en-US" altLang="zh-CN" dirty="0"/>
              <a:t>20</a:t>
            </a:r>
            <a:r>
              <a:rPr lang="zh-CN" altLang="en-US" dirty="0"/>
              <a:t>亿元人民币</a:t>
            </a:r>
            <a:r>
              <a:rPr lang="en-US" altLang="zh-CN" dirty="0"/>
              <a:t>(</a:t>
            </a:r>
            <a:r>
              <a:rPr lang="zh-CN" altLang="en-US" dirty="0"/>
              <a:t>约</a:t>
            </a:r>
            <a:r>
              <a:rPr lang="en-US" altLang="zh-CN" dirty="0"/>
              <a:t>4</a:t>
            </a:r>
            <a:r>
              <a:rPr lang="zh-CN" altLang="en-US" dirty="0"/>
              <a:t>亿新西兰元</a:t>
            </a:r>
            <a:r>
              <a:rPr lang="en-US" altLang="zh-CN" dirty="0"/>
              <a:t>)</a:t>
            </a:r>
            <a:r>
              <a:rPr lang="zh-CN" altLang="en-US" dirty="0"/>
              <a:t>，项目涵盖奶粉、液奶、生牛乳深加工及奶粉包装</a:t>
            </a:r>
            <a:r>
              <a:rPr lang="en-US" altLang="zh-CN" dirty="0"/>
              <a:t>4</a:t>
            </a:r>
            <a:r>
              <a:rPr lang="zh-CN" altLang="en-US" dirty="0"/>
              <a:t>大类别。加上之前已在新西兰奶粉工厂</a:t>
            </a:r>
            <a:r>
              <a:rPr lang="en-US" altLang="zh-CN" dirty="0"/>
              <a:t>12.19</a:t>
            </a:r>
            <a:r>
              <a:rPr lang="zh-CN" altLang="en-US" dirty="0"/>
              <a:t>亿元的投资，伊利股份累计将在新西兰投资</a:t>
            </a:r>
            <a:r>
              <a:rPr lang="en-US" altLang="zh-CN" dirty="0"/>
              <a:t>30</a:t>
            </a:r>
            <a:r>
              <a:rPr lang="zh-CN" altLang="en-US" dirty="0"/>
              <a:t>多亿元</a:t>
            </a:r>
            <a:r>
              <a:rPr lang="zh-CN" altLang="en-US" dirty="0" smtClean="0"/>
              <a:t>。</a:t>
            </a:r>
            <a:endParaRPr kumimoji="1" lang="zh-CN" altLang="en-US" dirty="0"/>
          </a:p>
          <a:p>
            <a:endParaRPr kumimoji="1" lang="zh-CN" altLang="en-US" dirty="0" smtClean="0"/>
          </a:p>
          <a:p>
            <a:endParaRPr kumimoji="1" lang="zh-CN" altLang="en-US" dirty="0"/>
          </a:p>
          <a:p>
            <a:endParaRPr kumimoji="1" lang="zh-CN" altLang="en-US" dirty="0" smtClean="0"/>
          </a:p>
          <a:p>
            <a:endParaRPr kumimoji="1" lang="zh-CN" altLang="en-US" dirty="0"/>
          </a:p>
          <a:p>
            <a:endParaRPr kumimoji="1" lang="zh-CN" altLang="en-US" dirty="0" smtClean="0"/>
          </a:p>
          <a:p>
            <a:endParaRPr kumimoji="1" lang="zh-CN" altLang="en-US" dirty="0"/>
          </a:p>
          <a:p>
            <a:endParaRPr kumimoji="1" lang="zh-CN" altLang="en-US" dirty="0" smtClean="0"/>
          </a:p>
          <a:p>
            <a:endParaRPr kumimoji="1" lang="zh-CN" altLang="en-US" dirty="0"/>
          </a:p>
          <a:p>
            <a:endParaRPr kumimoji="1"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2253" y="3028951"/>
            <a:ext cx="5372215" cy="2955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87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中国资本近期并购投资</a:t>
            </a:r>
            <a:r>
              <a:rPr kumimoji="1" lang="en-US" altLang="zh-CN" dirty="0" smtClean="0"/>
              <a:t>-</a:t>
            </a:r>
            <a:r>
              <a:rPr kumimoji="1" lang="zh-CN" altLang="en-US" dirty="0" smtClean="0"/>
              <a:t>畜牧业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kumimoji="1" lang="zh-CN" altLang="en-US" sz="1600" dirty="0" smtClean="0"/>
          </a:p>
          <a:p>
            <a:pPr marL="0" indent="0">
              <a:buNone/>
            </a:pPr>
            <a:endParaRPr kumimoji="1" lang="zh-CN" altLang="en-US" sz="1600" dirty="0"/>
          </a:p>
          <a:p>
            <a:pPr marL="0" indent="0">
              <a:buNone/>
            </a:pPr>
            <a:endParaRPr kumimoji="1" lang="zh-CN" altLang="en-US" sz="1600" dirty="0" smtClean="0"/>
          </a:p>
          <a:p>
            <a:pPr marL="0" indent="0">
              <a:lnSpc>
                <a:spcPct val="100000"/>
              </a:lnSpc>
              <a:buNone/>
            </a:pPr>
            <a:endParaRPr kumimoji="1" lang="zh-CN" altLang="en-US" dirty="0" smtClean="0"/>
          </a:p>
          <a:p>
            <a:pPr marL="0" indent="0">
              <a:lnSpc>
                <a:spcPct val="100000"/>
              </a:lnSpc>
              <a:buNone/>
            </a:pPr>
            <a:r>
              <a:rPr kumimoji="1" lang="en-US" altLang="zh-CN" dirty="0" smtClean="0"/>
              <a:t>SFL</a:t>
            </a:r>
            <a:r>
              <a:rPr kumimoji="1" lang="zh-CN" altLang="en-US" dirty="0"/>
              <a:t>公司</a:t>
            </a:r>
            <a:r>
              <a:rPr kumimoji="1" lang="en-AU" altLang="zh-CN" dirty="0"/>
              <a:t>$850</a:t>
            </a:r>
            <a:r>
              <a:rPr kumimoji="1" lang="zh-CN" altLang="en-US" dirty="0"/>
              <a:t>万收购新西兰</a:t>
            </a:r>
            <a:r>
              <a:rPr kumimoji="1" lang="en-US" altLang="zh-CN" dirty="0"/>
              <a:t>SYNLAIT</a:t>
            </a:r>
            <a:r>
              <a:rPr kumimoji="1" lang="zh-CN" altLang="en-US" dirty="0"/>
              <a:t> 农场</a:t>
            </a:r>
            <a:r>
              <a:rPr kumimoji="1" lang="zh-CN" altLang="en-US" dirty="0" smtClean="0"/>
              <a:t>。</a:t>
            </a:r>
          </a:p>
          <a:p>
            <a:pPr marL="0" indent="0">
              <a:lnSpc>
                <a:spcPct val="100000"/>
              </a:lnSpc>
              <a:buNone/>
            </a:pPr>
            <a:r>
              <a:rPr kumimoji="1" lang="en-US" altLang="zh-CN" dirty="0">
                <a:hlinkClick r:id="rId2"/>
              </a:rPr>
              <a:t>http://www.nzdn.co.nz/?</a:t>
            </a:r>
            <a:r>
              <a:rPr kumimoji="1" lang="en-US" altLang="zh-CN" dirty="0" smtClean="0">
                <a:hlinkClick r:id="rId2"/>
              </a:rPr>
              <a:t>p=1204</a:t>
            </a:r>
            <a:endParaRPr kumimoji="1" lang="zh-CN" altLang="en-US" dirty="0" smtClean="0"/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dirty="0"/>
              <a:t>上海鹏欣</a:t>
            </a:r>
            <a:r>
              <a:rPr lang="zh-CN" altLang="en-US" dirty="0" smtClean="0"/>
              <a:t>集团</a:t>
            </a:r>
            <a:r>
              <a:rPr lang="zh-CN" altLang="en-US" dirty="0" smtClean="0"/>
              <a:t>在新西兰重大收购中表现长期活跃。近期，</a:t>
            </a:r>
            <a:r>
              <a:rPr lang="zh-CN" altLang="en-US" dirty="0" smtClean="0"/>
              <a:t>对</a:t>
            </a:r>
            <a:r>
              <a:rPr lang="zh-CN" altLang="en-US" dirty="0"/>
              <a:t>坎特伯雷地区的</a:t>
            </a:r>
            <a:r>
              <a:rPr lang="en-US" altLang="zh-CN" dirty="0" err="1"/>
              <a:t>Synlait</a:t>
            </a:r>
            <a:r>
              <a:rPr lang="zh-CN" altLang="en-US" dirty="0"/>
              <a:t>乳业农场股权进行收购，对共约</a:t>
            </a:r>
            <a:r>
              <a:rPr lang="en-US" altLang="zh-CN" dirty="0"/>
              <a:t>4000</a:t>
            </a:r>
            <a:r>
              <a:rPr lang="zh-CN" altLang="en-US" dirty="0"/>
              <a:t>公顷的农场收购了</a:t>
            </a:r>
            <a:r>
              <a:rPr lang="en-US" altLang="zh-CN" dirty="0"/>
              <a:t>74%</a:t>
            </a:r>
            <a:r>
              <a:rPr lang="zh-CN" altLang="en-US" dirty="0"/>
              <a:t>的股权</a:t>
            </a:r>
            <a:r>
              <a:rPr lang="zh-CN" altLang="en-US" dirty="0" smtClean="0"/>
              <a:t>。</a:t>
            </a:r>
            <a:endParaRPr kumimoji="1" lang="zh-CN" altLang="en-US" dirty="0" smtClean="0"/>
          </a:p>
          <a:p>
            <a:pPr marL="457200" indent="-457200">
              <a:buFont typeface="+mj-lt"/>
              <a:buAutoNum type="arabicPeriod"/>
            </a:pPr>
            <a:endParaRPr kumimoji="1" lang="zh-CN" altLang="en-US" dirty="0"/>
          </a:p>
          <a:p>
            <a:pPr marL="457200" indent="-457200">
              <a:buFont typeface="+mj-lt"/>
              <a:buAutoNum type="arabicPeriod"/>
            </a:pPr>
            <a:endParaRPr kumimoji="1" lang="zh-CN" altLang="en-US" dirty="0" smtClean="0"/>
          </a:p>
          <a:p>
            <a:pPr marL="457200" indent="-457200">
              <a:buFont typeface="+mj-lt"/>
              <a:buAutoNum type="arabicPeriod"/>
            </a:pPr>
            <a:endParaRPr kumimoji="1" lang="zh-CN" altLang="en-US" dirty="0"/>
          </a:p>
          <a:p>
            <a:pPr marL="457200" indent="-457200">
              <a:buFont typeface="+mj-lt"/>
              <a:buAutoNum type="arabicPeriod"/>
            </a:pPr>
            <a:endParaRPr kumimoji="1" lang="zh-CN" altLang="en-US" dirty="0" smtClean="0"/>
          </a:p>
          <a:p>
            <a:pPr marL="457200" indent="-457200">
              <a:buFont typeface="+mj-lt"/>
              <a:buAutoNum type="arabicPeriod"/>
            </a:pPr>
            <a:endParaRPr kumimoji="1" lang="zh-CN" altLang="en-US" dirty="0"/>
          </a:p>
          <a:p>
            <a:pPr marL="457200" indent="-457200">
              <a:buFont typeface="+mj-lt"/>
              <a:buAutoNum type="arabicPeriod"/>
            </a:pPr>
            <a:endParaRPr kumimoji="1" lang="zh-CN" altLang="en-US" dirty="0" smtClean="0"/>
          </a:p>
          <a:p>
            <a:pPr marL="457200" indent="-457200">
              <a:buFont typeface="+mj-lt"/>
              <a:buAutoNum type="arabicPeriod"/>
            </a:pPr>
            <a:endParaRPr kumimoji="1" lang="zh-CN" altLang="en-US" dirty="0"/>
          </a:p>
          <a:p>
            <a:pPr marL="457200" indent="-457200">
              <a:buFont typeface="+mj-lt"/>
              <a:buAutoNum type="arabicPeriod"/>
            </a:pPr>
            <a:endParaRPr kumimoji="1" lang="zh-CN" altLang="en-US" dirty="0" smtClean="0"/>
          </a:p>
          <a:p>
            <a:pPr marL="457200" indent="-457200">
              <a:buFont typeface="+mj-lt"/>
              <a:buAutoNum type="arabicPeriod"/>
            </a:pPr>
            <a:endParaRPr kumimoji="1" lang="zh-CN" altLang="en-US" dirty="0"/>
          </a:p>
          <a:p>
            <a:pPr marL="457200" indent="-457200">
              <a:buFont typeface="+mj-lt"/>
              <a:buAutoNum type="arabicPeriod"/>
            </a:pPr>
            <a:endParaRPr kumimoji="1" lang="zh-CN" altLang="en-US" dirty="0"/>
          </a:p>
          <a:p>
            <a:endParaRPr kumimoji="1"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3613" y="2769592"/>
            <a:ext cx="5140856" cy="3215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680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中国资本近期并购投资</a:t>
            </a:r>
            <a:r>
              <a:rPr kumimoji="1" lang="en-US" altLang="zh-CN" dirty="0" smtClean="0"/>
              <a:t>-</a:t>
            </a:r>
            <a:r>
              <a:rPr kumimoji="1" lang="zh-CN" altLang="en-US" dirty="0" smtClean="0"/>
              <a:t>农牧业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1800" dirty="0"/>
              <a:t>中国国有</a:t>
            </a:r>
            <a:r>
              <a:rPr lang="zh-CN" altLang="en-US" sz="1800" dirty="0" smtClean="0"/>
              <a:t>资本华润</a:t>
            </a:r>
            <a:r>
              <a:rPr lang="zh-CN" altLang="en-US" sz="1800" dirty="0"/>
              <a:t>收购</a:t>
            </a:r>
            <a:r>
              <a:rPr lang="en-US" altLang="zh-CN" sz="1800" dirty="0"/>
              <a:t>NZ</a:t>
            </a:r>
            <a:r>
              <a:rPr lang="zh-CN" altLang="en-US" sz="1800" dirty="0"/>
              <a:t>最大苹果企业股份</a:t>
            </a:r>
          </a:p>
          <a:p>
            <a:r>
              <a:rPr kumimoji="1" lang="en-US" altLang="zh-CN" sz="1800" dirty="0" smtClean="0">
                <a:hlinkClick r:id="rId2"/>
              </a:rPr>
              <a:t>http</a:t>
            </a:r>
            <a:r>
              <a:rPr kumimoji="1" lang="en-US" altLang="zh-CN" sz="1800" dirty="0">
                <a:hlinkClick r:id="rId2"/>
              </a:rPr>
              <a:t>://</a:t>
            </a:r>
            <a:r>
              <a:rPr kumimoji="1" lang="en-US" altLang="zh-CN" sz="1800" dirty="0" smtClean="0">
                <a:hlinkClick r:id="rId2"/>
              </a:rPr>
              <a:t>money.skykiwi.com/na/2016-03-16/215545.shtml</a:t>
            </a:r>
            <a:endParaRPr kumimoji="1" lang="zh-CN" altLang="en-US" sz="1800" dirty="0" smtClean="0"/>
          </a:p>
          <a:p>
            <a:r>
              <a:rPr lang="zh-CN" altLang="en-US" sz="1800" dirty="0" smtClean="0"/>
              <a:t>国有</a:t>
            </a:r>
            <a:r>
              <a:rPr lang="zh-CN" altLang="en-US" sz="1800" dirty="0"/>
              <a:t>企业华润</a:t>
            </a:r>
            <a:r>
              <a:rPr lang="zh-CN" altLang="en-US" sz="1800" dirty="0" smtClean="0"/>
              <a:t>集团以</a:t>
            </a:r>
            <a:r>
              <a:rPr lang="zh-CN" altLang="en-US" sz="1800" dirty="0"/>
              <a:t>每股</a:t>
            </a:r>
            <a:r>
              <a:rPr lang="en-US" altLang="zh-CN" sz="1800" dirty="0"/>
              <a:t>2.6</a:t>
            </a:r>
            <a:r>
              <a:rPr lang="zh-CN" altLang="en-US" sz="1800" dirty="0"/>
              <a:t>纽币的价格花费共</a:t>
            </a:r>
            <a:r>
              <a:rPr lang="en-US" altLang="zh-CN" sz="1800" dirty="0"/>
              <a:t>2150</a:t>
            </a:r>
            <a:r>
              <a:rPr lang="zh-CN" altLang="en-US" sz="1800" dirty="0"/>
              <a:t>万纽币从私人股本公司</a:t>
            </a:r>
            <a:r>
              <a:rPr lang="en-US" altLang="zh-CN" sz="1800" dirty="0"/>
              <a:t>Direct Capital Investments</a:t>
            </a:r>
            <a:r>
              <a:rPr lang="zh-CN" altLang="en-US" sz="1800" dirty="0"/>
              <a:t>手上买下了价值将近</a:t>
            </a:r>
            <a:r>
              <a:rPr lang="en-US" altLang="zh-CN" sz="1800" dirty="0"/>
              <a:t>5600</a:t>
            </a:r>
            <a:r>
              <a:rPr lang="zh-CN" altLang="en-US" sz="1800" dirty="0"/>
              <a:t>万纽币的</a:t>
            </a:r>
            <a:r>
              <a:rPr lang="zh-CN" altLang="en-US" sz="1800" dirty="0" smtClean="0"/>
              <a:t>股份</a:t>
            </a:r>
            <a:r>
              <a:rPr lang="zh-CN" altLang="en-US" sz="1800" dirty="0"/>
              <a:t>，</a:t>
            </a:r>
            <a:r>
              <a:rPr lang="zh-CN" altLang="en-US" sz="1800" dirty="0" smtClean="0"/>
              <a:t>成为</a:t>
            </a:r>
            <a:r>
              <a:rPr lang="en-US" altLang="zh-CN" sz="1800" dirty="0"/>
              <a:t>Scales</a:t>
            </a:r>
            <a:r>
              <a:rPr lang="zh-CN" altLang="en-US" sz="1800" dirty="0"/>
              <a:t>集团最大的股东。</a:t>
            </a:r>
            <a:endParaRPr kumimoji="1" lang="zh-CN" altLang="en-US" sz="1800" dirty="0" smtClean="0"/>
          </a:p>
          <a:p>
            <a:endParaRPr kumimoji="1" lang="zh-CN" altLang="en-US" dirty="0"/>
          </a:p>
          <a:p>
            <a:endParaRPr kumimoji="1" lang="zh-CN" altLang="en-US" dirty="0" smtClean="0"/>
          </a:p>
          <a:p>
            <a:endParaRPr kumimoji="1" lang="zh-CN" altLang="en-US" dirty="0"/>
          </a:p>
          <a:p>
            <a:endParaRPr kumimoji="1" lang="zh-CN" altLang="en-US" dirty="0" smtClean="0"/>
          </a:p>
          <a:p>
            <a:endParaRPr kumimoji="1" lang="zh-CN" altLang="en-US" dirty="0"/>
          </a:p>
          <a:p>
            <a:endParaRPr kumimoji="1" lang="zh-CN" altLang="en-US" dirty="0" smtClean="0"/>
          </a:p>
          <a:p>
            <a:endParaRPr kumimoji="1" lang="zh-CN" altLang="en-US" dirty="0"/>
          </a:p>
          <a:p>
            <a:endParaRPr kumimoji="1" lang="zh-CN" altLang="en-US" dirty="0" smtClean="0"/>
          </a:p>
          <a:p>
            <a:endParaRPr kumimoji="1"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9013" y="2292266"/>
            <a:ext cx="4857161" cy="29479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8851" y="3952598"/>
            <a:ext cx="3340162" cy="2575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5764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中国资本近期并购投资</a:t>
            </a:r>
            <a:r>
              <a:rPr kumimoji="1" lang="en-US" altLang="zh-CN" dirty="0"/>
              <a:t>-</a:t>
            </a:r>
            <a:r>
              <a:rPr kumimoji="1" lang="zh-CN" altLang="en-US" dirty="0"/>
              <a:t>房地产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29038" y="1123837"/>
            <a:ext cx="7455431" cy="4860911"/>
          </a:xfrm>
        </p:spPr>
        <p:txBody>
          <a:bodyPr/>
          <a:lstStyle/>
          <a:p>
            <a:r>
              <a:rPr lang="zh-CN" altLang="en-US" sz="1800" dirty="0"/>
              <a:t>海外投资者来到新西兰 超</a:t>
            </a:r>
            <a:r>
              <a:rPr lang="en-US" altLang="zh-CN" sz="1800" dirty="0"/>
              <a:t>10</a:t>
            </a:r>
            <a:r>
              <a:rPr lang="zh-CN" altLang="en-US" sz="1800" dirty="0"/>
              <a:t>亿纽币买</a:t>
            </a:r>
            <a:r>
              <a:rPr lang="en-US" altLang="zh-CN" sz="1800" dirty="0"/>
              <a:t>NZ</a:t>
            </a:r>
            <a:r>
              <a:rPr lang="zh-CN" altLang="en-US" sz="1800" dirty="0"/>
              <a:t>商业地产</a:t>
            </a:r>
          </a:p>
          <a:p>
            <a:r>
              <a:rPr lang="zh-CN" altLang="en-US" sz="1800" dirty="0"/>
              <a:t>中国投资者包揽前两大交易</a:t>
            </a:r>
          </a:p>
          <a:p>
            <a:r>
              <a:rPr kumimoji="1" lang="en-US" altLang="zh-CN" sz="1800" dirty="0">
                <a:hlinkClick r:id="rId2"/>
              </a:rPr>
              <a:t>http://money.skykiwi.com/realestate/2016-03-29/216197.shtml</a:t>
            </a:r>
            <a:endParaRPr kumimoji="1" lang="en-US" altLang="zh-CN" sz="1800" dirty="0"/>
          </a:p>
          <a:p>
            <a:r>
              <a:rPr lang="zh-CN" altLang="en-US" sz="1800" dirty="0" smtClean="0"/>
              <a:t>海外投资者</a:t>
            </a:r>
            <a:r>
              <a:rPr lang="en-US" altLang="zh-CN" sz="1800" dirty="0"/>
              <a:t>2015</a:t>
            </a:r>
            <a:r>
              <a:rPr lang="zh-CN" altLang="en-US" sz="1800" dirty="0"/>
              <a:t>年下半年在新西兰交易总金额为</a:t>
            </a:r>
            <a:r>
              <a:rPr lang="en-US" altLang="zh-CN" sz="1800" dirty="0"/>
              <a:t>1.44</a:t>
            </a:r>
            <a:r>
              <a:rPr lang="zh-CN" altLang="en-US" sz="1800" dirty="0"/>
              <a:t>亿纽币。其中最大的一项交易为奥克兰市中心的一</a:t>
            </a:r>
            <a:r>
              <a:rPr lang="en-US" altLang="zh-CN" sz="1800" dirty="0"/>
              <a:t>10 Commerce St</a:t>
            </a:r>
            <a:r>
              <a:rPr lang="zh-CN" altLang="en-US" sz="1800" dirty="0"/>
              <a:t>，已有资源许可，可建一栋</a:t>
            </a:r>
            <a:r>
              <a:rPr lang="en-US" altLang="zh-CN" sz="1800" dirty="0"/>
              <a:t>48</a:t>
            </a:r>
            <a:r>
              <a:rPr lang="zh-CN" altLang="en-US" sz="1800" dirty="0"/>
              <a:t>层的酒店和公寓。中国私人投资者以</a:t>
            </a:r>
            <a:r>
              <a:rPr lang="en-US" altLang="zh-CN" sz="1800" dirty="0"/>
              <a:t>2800</a:t>
            </a:r>
            <a:r>
              <a:rPr lang="zh-CN" altLang="en-US" sz="1800" dirty="0"/>
              <a:t>万纽币将其收入囊中，而该交易也成为去年下半年海外私人投资中成交金额最大的一宗。海外私人投资成交价第二高也是由中国投资者完成的。该投资者以</a:t>
            </a:r>
            <a:r>
              <a:rPr lang="en-US" altLang="zh-CN" sz="1800" dirty="0"/>
              <a:t>2540</a:t>
            </a:r>
            <a:r>
              <a:rPr lang="zh-CN" altLang="en-US" sz="1800" dirty="0"/>
              <a:t>万纽币的价格购买了</a:t>
            </a:r>
            <a:r>
              <a:rPr lang="en-US" altLang="zh-CN" sz="1800" dirty="0"/>
              <a:t>X</a:t>
            </a:r>
            <a:r>
              <a:rPr lang="zh-CN" altLang="en-US" sz="1800" dirty="0"/>
              <a:t>艺术馆。</a:t>
            </a:r>
          </a:p>
          <a:p>
            <a:pPr marL="0" indent="0">
              <a:buNone/>
            </a:pPr>
            <a:endParaRPr lang="zh-CN" altLang="en-US" sz="1800" dirty="0"/>
          </a:p>
          <a:p>
            <a:endParaRPr lang="zh-CN" altLang="en-US" dirty="0"/>
          </a:p>
          <a:p>
            <a:endParaRPr lang="zh-CN" altLang="en-US" dirty="0" smtClean="0"/>
          </a:p>
          <a:p>
            <a:endParaRPr lang="zh-CN" altLang="en-US" dirty="0"/>
          </a:p>
          <a:p>
            <a:endParaRPr lang="zh-CN" altLang="en-US" dirty="0" smtClean="0"/>
          </a:p>
          <a:p>
            <a:endParaRPr lang="zh-CN" altLang="en-US" dirty="0"/>
          </a:p>
          <a:p>
            <a:endParaRPr kumimoji="1"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646" y="3490776"/>
            <a:ext cx="4983161" cy="2738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6917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中国资本近期并购投资</a:t>
            </a:r>
            <a:r>
              <a:rPr kumimoji="1" lang="en-US" altLang="zh-CN" dirty="0" smtClean="0"/>
              <a:t>-</a:t>
            </a:r>
            <a:r>
              <a:rPr kumimoji="1" lang="zh-CN" altLang="en-US" dirty="0" smtClean="0"/>
              <a:t>酒店业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sz="1600" dirty="0" smtClean="0"/>
          </a:p>
          <a:p>
            <a:endParaRPr lang="zh-CN" altLang="en-US" sz="1600" dirty="0"/>
          </a:p>
          <a:p>
            <a:endParaRPr lang="zh-CN" altLang="en-US" sz="1600" dirty="0" smtClean="0"/>
          </a:p>
          <a:p>
            <a:endParaRPr lang="zh-CN" altLang="en-US" sz="1800" dirty="0" smtClean="0"/>
          </a:p>
          <a:p>
            <a:pPr>
              <a:lnSpc>
                <a:spcPct val="100000"/>
              </a:lnSpc>
            </a:pPr>
            <a:r>
              <a:rPr lang="zh-CN" altLang="en-US" sz="1800" dirty="0" smtClean="0"/>
              <a:t>五星级酒店投资</a:t>
            </a:r>
          </a:p>
          <a:p>
            <a:pPr>
              <a:lnSpc>
                <a:spcPct val="100000"/>
              </a:lnSpc>
            </a:pPr>
            <a:r>
              <a:rPr lang="en-US" altLang="zh-CN" sz="1800" dirty="0" smtClean="0">
                <a:hlinkClick r:id="rId2"/>
              </a:rPr>
              <a:t>http</a:t>
            </a:r>
            <a:r>
              <a:rPr lang="en-US" altLang="zh-CN" sz="1800" dirty="0">
                <a:hlinkClick r:id="rId2"/>
              </a:rPr>
              <a:t>://</a:t>
            </a:r>
            <a:r>
              <a:rPr lang="en-US" altLang="zh-CN" sz="1800" dirty="0" smtClean="0">
                <a:hlinkClick r:id="rId2"/>
              </a:rPr>
              <a:t>money.skykiwi.com/realestate/2016-03-10/215171.shtml</a:t>
            </a:r>
            <a:endParaRPr lang="zh-CN" altLang="en-US" sz="1800" dirty="0" smtClean="0"/>
          </a:p>
          <a:p>
            <a:pPr>
              <a:lnSpc>
                <a:spcPct val="100000"/>
              </a:lnSpc>
            </a:pPr>
            <a:r>
              <a:rPr lang="zh-CN" altLang="en-US" sz="1800" dirty="0" smtClean="0"/>
              <a:t>富华</a:t>
            </a:r>
            <a:r>
              <a:rPr lang="zh-CN" altLang="en-US" sz="1800" dirty="0"/>
              <a:t>国际投资</a:t>
            </a:r>
            <a:r>
              <a:rPr lang="en-US" altLang="zh-CN" sz="1800" dirty="0"/>
              <a:t>2</a:t>
            </a:r>
            <a:r>
              <a:rPr lang="zh-CN" altLang="en-US" sz="1800" dirty="0"/>
              <a:t>亿纽币的奥克兰柏悦</a:t>
            </a:r>
            <a:r>
              <a:rPr lang="zh-CN" altLang="en-US" sz="1800" dirty="0" smtClean="0"/>
              <a:t>酒店，</a:t>
            </a:r>
            <a:r>
              <a:rPr lang="zh-CN" altLang="en-US" sz="1800" dirty="0"/>
              <a:t>新西兰</a:t>
            </a:r>
            <a:r>
              <a:rPr lang="zh-CN" altLang="en-US" sz="1800" dirty="0" smtClean="0"/>
              <a:t>总理与</a:t>
            </a:r>
            <a:r>
              <a:rPr lang="zh-CN" altLang="en-US" sz="1800" dirty="0"/>
              <a:t>富华国际集团董事长陈丽华及多名嘉宾为酒店动工挖下第一铲</a:t>
            </a:r>
            <a:r>
              <a:rPr lang="zh-CN" altLang="en-US" sz="1800" dirty="0" smtClean="0"/>
              <a:t>。该</a:t>
            </a:r>
            <a:r>
              <a:rPr lang="zh-CN" altLang="en-US" sz="1800" dirty="0"/>
              <a:t>五星级滨水豪华酒店位于奥克兰市区地标性</a:t>
            </a:r>
            <a:r>
              <a:rPr lang="zh-CN" altLang="en-US" sz="1800" dirty="0" smtClean="0"/>
              <a:t>位置，</a:t>
            </a:r>
            <a:r>
              <a:rPr lang="zh-CN" altLang="en-US" sz="1800" dirty="0"/>
              <a:t>计划于</a:t>
            </a:r>
            <a:r>
              <a:rPr lang="en-US" altLang="zh-CN" sz="1800" dirty="0"/>
              <a:t>2018</a:t>
            </a:r>
            <a:r>
              <a:rPr lang="zh-CN" altLang="en-US" sz="1800" dirty="0"/>
              <a:t>年开业</a:t>
            </a:r>
            <a:r>
              <a:rPr lang="zh-CN" altLang="en-US" sz="1800" dirty="0" smtClean="0"/>
              <a:t>。</a:t>
            </a:r>
            <a:r>
              <a:rPr lang="zh-CN" altLang="en-US" sz="1800" dirty="0" smtClean="0"/>
              <a:t>该项目</a:t>
            </a:r>
            <a:r>
              <a:rPr lang="zh-CN" altLang="en-US" sz="1800" dirty="0" smtClean="0"/>
              <a:t>是</a:t>
            </a:r>
            <a:r>
              <a:rPr lang="zh-CN" altLang="en-US" sz="1800" dirty="0"/>
              <a:t>迄今为止，新西兰基础设施中最大的海外投资项目之一，亦是富华国际布局海外的重要举措。</a:t>
            </a:r>
          </a:p>
          <a:p>
            <a:endParaRPr lang="zh-CN" altLang="en-US" dirty="0" smtClean="0"/>
          </a:p>
          <a:p>
            <a:endParaRPr lang="zh-CN" altLang="en-US" dirty="0"/>
          </a:p>
          <a:p>
            <a:endParaRPr lang="zh-CN" altLang="en-US" dirty="0" smtClean="0"/>
          </a:p>
          <a:p>
            <a:endParaRPr lang="zh-CN" altLang="en-US" dirty="0"/>
          </a:p>
          <a:p>
            <a:endParaRPr lang="zh-CN" altLang="en-US" dirty="0" smtClean="0"/>
          </a:p>
          <a:p>
            <a:endParaRPr lang="zh-CN" altLang="en-US" dirty="0"/>
          </a:p>
          <a:p>
            <a:endParaRPr lang="zh-CN" altLang="en-US" dirty="0" smtClean="0"/>
          </a:p>
          <a:p>
            <a:endParaRPr lang="zh-CN" altLang="en-US" dirty="0"/>
          </a:p>
          <a:p>
            <a:endParaRPr lang="zh-CN" altLang="en-US" dirty="0"/>
          </a:p>
          <a:p>
            <a:endParaRPr kumimoji="1"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2275" y="3095690"/>
            <a:ext cx="4412193" cy="3294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49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 smtClean="0"/>
              <a:t>机遇与展望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endParaRPr kumimoji="1" lang="zh-CN" altLang="en-US" dirty="0"/>
          </a:p>
          <a:p>
            <a:pPr>
              <a:lnSpc>
                <a:spcPct val="110000"/>
              </a:lnSpc>
            </a:pPr>
            <a:r>
              <a:rPr kumimoji="1" lang="zh-CN" altLang="en-US" dirty="0" smtClean="0">
                <a:solidFill>
                  <a:srgbClr val="FF0000"/>
                </a:solidFill>
              </a:rPr>
              <a:t>新西兰最佳</a:t>
            </a:r>
          </a:p>
          <a:p>
            <a:pPr>
              <a:lnSpc>
                <a:spcPct val="110000"/>
              </a:lnSpc>
            </a:pPr>
            <a:r>
              <a:rPr kumimoji="1" lang="en-US" altLang="zh-CN" dirty="0"/>
              <a:t>2015</a:t>
            </a:r>
            <a:r>
              <a:rPr kumimoji="1" lang="zh-CN" altLang="en-US" dirty="0"/>
              <a:t>年</a:t>
            </a:r>
            <a:r>
              <a:rPr kumimoji="1" lang="en-US" altLang="zh-CN" dirty="0"/>
              <a:t>HSBC</a:t>
            </a:r>
            <a:r>
              <a:rPr kumimoji="1" lang="zh-CN" altLang="en-US" dirty="0"/>
              <a:t>（汇丰）调研结果显示：新西兰被评为世界上最适合创业国家</a:t>
            </a:r>
            <a:r>
              <a:rPr kumimoji="1" lang="zh-CN" altLang="en-US" dirty="0" smtClean="0"/>
              <a:t>。</a:t>
            </a:r>
          </a:p>
          <a:p>
            <a:pPr>
              <a:lnSpc>
                <a:spcPct val="110000"/>
              </a:lnSpc>
            </a:pPr>
            <a:r>
              <a:rPr kumimoji="1" lang="en-US" altLang="zh-CN" dirty="0" smtClean="0"/>
              <a:t>2015</a:t>
            </a:r>
            <a:r>
              <a:rPr kumimoji="1" lang="zh-CN" altLang="en-US" dirty="0" smtClean="0"/>
              <a:t>年世界银行研究结果显示：世界</a:t>
            </a:r>
            <a:r>
              <a:rPr kumimoji="1" lang="zh-CN" altLang="en-US" dirty="0"/>
              <a:t>上最适合创业</a:t>
            </a:r>
            <a:r>
              <a:rPr kumimoji="1" lang="zh-CN" altLang="en-US" dirty="0" smtClean="0"/>
              <a:t>国家，</a:t>
            </a:r>
            <a:r>
              <a:rPr kumimoji="1" lang="zh-CN" altLang="en-US" dirty="0"/>
              <a:t>新西兰</a:t>
            </a:r>
            <a:r>
              <a:rPr kumimoji="1" lang="zh-CN" altLang="en-US" dirty="0" smtClean="0"/>
              <a:t>被排名第二。</a:t>
            </a:r>
          </a:p>
          <a:p>
            <a:pPr>
              <a:lnSpc>
                <a:spcPct val="110000"/>
              </a:lnSpc>
            </a:pPr>
            <a:r>
              <a:rPr kumimoji="1" lang="en-US" altLang="zh-CN" dirty="0" smtClean="0"/>
              <a:t>2014</a:t>
            </a:r>
            <a:r>
              <a:rPr kumimoji="1" lang="zh-CN" altLang="en-US" dirty="0" smtClean="0"/>
              <a:t>年福布斯</a:t>
            </a:r>
            <a:r>
              <a:rPr kumimoji="1" lang="zh-CN" altLang="en-US" dirty="0"/>
              <a:t>研究结果显示</a:t>
            </a:r>
            <a:r>
              <a:rPr kumimoji="1" lang="zh-CN" altLang="en-US" dirty="0" smtClean="0"/>
              <a:t>：</a:t>
            </a:r>
            <a:r>
              <a:rPr kumimoji="1" lang="zh-CN" altLang="en-US" dirty="0"/>
              <a:t>世界上最</a:t>
            </a:r>
            <a:r>
              <a:rPr kumimoji="1" lang="zh-CN" altLang="en-US" dirty="0" smtClean="0"/>
              <a:t>适合经商，</a:t>
            </a:r>
            <a:r>
              <a:rPr kumimoji="1" lang="zh-CN" altLang="en-US" dirty="0"/>
              <a:t>新西兰被排名</a:t>
            </a:r>
            <a:r>
              <a:rPr kumimoji="1" lang="zh-CN" altLang="en-US" dirty="0" smtClean="0"/>
              <a:t>第三。</a:t>
            </a:r>
          </a:p>
          <a:p>
            <a:pPr>
              <a:lnSpc>
                <a:spcPct val="110000"/>
              </a:lnSpc>
            </a:pPr>
            <a:r>
              <a:rPr kumimoji="1" lang="en-US" altLang="zh-CN" dirty="0" smtClean="0"/>
              <a:t>2015</a:t>
            </a:r>
            <a:r>
              <a:rPr kumimoji="1" lang="zh-CN" altLang="en-US" dirty="0" smtClean="0"/>
              <a:t>世界遗产基金会</a:t>
            </a:r>
            <a:r>
              <a:rPr kumimoji="1" lang="zh-CN" altLang="en-US" dirty="0"/>
              <a:t>研究结果显示</a:t>
            </a:r>
            <a:r>
              <a:rPr kumimoji="1" lang="zh-CN" altLang="en-US" dirty="0" smtClean="0"/>
              <a:t>：世界经济自由度</a:t>
            </a:r>
            <a:r>
              <a:rPr kumimoji="1" lang="zh-CN" altLang="en-US" dirty="0"/>
              <a:t>，新西兰被排名第三</a:t>
            </a:r>
            <a:r>
              <a:rPr kumimoji="1" lang="zh-CN" altLang="en-US" dirty="0" smtClean="0"/>
              <a:t>。</a:t>
            </a:r>
          </a:p>
          <a:p>
            <a:pPr>
              <a:lnSpc>
                <a:spcPct val="110000"/>
              </a:lnSpc>
            </a:pPr>
            <a:r>
              <a:rPr kumimoji="1" lang="en-US" altLang="zh-CN" dirty="0" smtClean="0"/>
              <a:t>2014</a:t>
            </a:r>
            <a:r>
              <a:rPr kumimoji="1" lang="zh-CN" altLang="en-US" dirty="0" smtClean="0"/>
              <a:t>年世界反腐败排名，新西兰清廉指数列居世界第二。</a:t>
            </a:r>
          </a:p>
          <a:p>
            <a:pPr>
              <a:lnSpc>
                <a:spcPct val="110000"/>
              </a:lnSpc>
            </a:pPr>
            <a:endParaRPr kumimoji="1" lang="zh-CN" altLang="en-US" sz="2100" dirty="0"/>
          </a:p>
          <a:p>
            <a:pPr>
              <a:lnSpc>
                <a:spcPct val="110000"/>
              </a:lnSpc>
            </a:pPr>
            <a:r>
              <a:rPr kumimoji="1" lang="zh-CN" altLang="en-US" sz="2100" dirty="0">
                <a:solidFill>
                  <a:srgbClr val="FF0000"/>
                </a:solidFill>
              </a:rPr>
              <a:t>投资</a:t>
            </a:r>
            <a:r>
              <a:rPr kumimoji="1" lang="zh-CN" altLang="en-US" sz="2100" dirty="0" smtClean="0">
                <a:solidFill>
                  <a:srgbClr val="FF0000"/>
                </a:solidFill>
              </a:rPr>
              <a:t>机遇</a:t>
            </a:r>
            <a:endParaRPr kumimoji="1" lang="zh-CN" altLang="en-US" sz="2100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kumimoji="1" lang="en-US" altLang="zh-CN" sz="2100" dirty="0" smtClean="0"/>
              <a:t>2015</a:t>
            </a:r>
            <a:r>
              <a:rPr kumimoji="1" lang="zh-CN" altLang="en-US" sz="2100" dirty="0" smtClean="0"/>
              <a:t>年经合组织</a:t>
            </a:r>
            <a:r>
              <a:rPr kumimoji="1" lang="en-US" altLang="zh-CN" sz="2100" dirty="0" smtClean="0"/>
              <a:t>OECD</a:t>
            </a:r>
            <a:r>
              <a:rPr kumimoji="1" lang="zh-CN" altLang="en-US" sz="2100" dirty="0" smtClean="0"/>
              <a:t>会议，新西兰经济增长趋势好于大多数发达国家近年表现：通胀温和可控（年通胀</a:t>
            </a:r>
            <a:r>
              <a:rPr kumimoji="1" lang="en-US" altLang="zh-CN" sz="2100" dirty="0" smtClean="0"/>
              <a:t>2.6%</a:t>
            </a:r>
            <a:r>
              <a:rPr kumimoji="1" lang="zh-CN" altLang="en-US" sz="2100" dirty="0" smtClean="0"/>
              <a:t>）、现行体系下货币政策、财政政策效果良好、健康的金融环境支撑经济增长，保有稳定的宏观收益率。失业率低（劳动时间灵活、移民数量多）。商业投资表现良好，个人及企业对未来乐观。</a:t>
            </a:r>
          </a:p>
          <a:p>
            <a:pPr>
              <a:lnSpc>
                <a:spcPct val="110000"/>
              </a:lnSpc>
            </a:pPr>
            <a:r>
              <a:rPr kumimoji="1" lang="zh-CN" altLang="en-US" sz="2100" dirty="0"/>
              <a:t>传统领域与创新</a:t>
            </a:r>
            <a:r>
              <a:rPr kumimoji="1" lang="zh-CN" altLang="en-US" sz="2100" dirty="0" smtClean="0"/>
              <a:t>领域均有大量的投资机会，投资热点主要集中在信息</a:t>
            </a:r>
            <a:r>
              <a:rPr kumimoji="1" lang="zh-CN" altLang="en-US" sz="2100" dirty="0"/>
              <a:t>通讯</a:t>
            </a:r>
            <a:r>
              <a:rPr kumimoji="1" lang="zh-CN" altLang="en-US" sz="2100" dirty="0" smtClean="0"/>
              <a:t>领域</a:t>
            </a:r>
            <a:r>
              <a:rPr kumimoji="1" lang="en-US" altLang="zh-CN" sz="2100" dirty="0" smtClean="0"/>
              <a:t>TMT</a:t>
            </a:r>
            <a:r>
              <a:rPr kumimoji="1" lang="zh-CN" altLang="en-US" sz="2100" dirty="0" smtClean="0"/>
              <a:t>、</a:t>
            </a:r>
            <a:r>
              <a:rPr kumimoji="1" lang="zh-CN" altLang="en-US" sz="2100" dirty="0"/>
              <a:t>旅游业、影视业、生物科技、</a:t>
            </a:r>
            <a:r>
              <a:rPr kumimoji="1" lang="zh-CN" altLang="en-US" sz="2100" dirty="0" smtClean="0"/>
              <a:t>农业科技、传统畜牧业</a:t>
            </a:r>
            <a:r>
              <a:rPr kumimoji="1" lang="zh-CN" altLang="en-US" sz="2100" dirty="0"/>
              <a:t>等。</a:t>
            </a:r>
          </a:p>
          <a:p>
            <a:pPr marL="0" indent="0">
              <a:buNone/>
            </a:pPr>
            <a:endParaRPr kumimoji="1" lang="zh-CN" altLang="en-US" dirty="0" smtClean="0"/>
          </a:p>
          <a:p>
            <a:endParaRPr kumimoji="1" lang="zh-CN" altLang="en-US" dirty="0"/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4140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中国</a:t>
            </a:r>
            <a:r>
              <a:rPr kumimoji="1" lang="zh-CN" altLang="en-US" dirty="0" smtClean="0"/>
              <a:t>资本近期</a:t>
            </a:r>
            <a:r>
              <a:rPr kumimoji="1" lang="zh-CN" altLang="en-US" dirty="0"/>
              <a:t>并购</a:t>
            </a:r>
            <a:r>
              <a:rPr kumimoji="1" lang="zh-CN" altLang="en-US" dirty="0" smtClean="0"/>
              <a:t>投资</a:t>
            </a:r>
            <a:r>
              <a:rPr kumimoji="1" lang="en-US" altLang="zh-CN" dirty="0" smtClean="0"/>
              <a:t>-</a:t>
            </a:r>
            <a:r>
              <a:rPr kumimoji="1" lang="zh-CN" altLang="en-US" dirty="0" smtClean="0"/>
              <a:t>基础设施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kumimoji="1" lang="zh-CN" altLang="en-US" sz="1600" dirty="0" smtClean="0"/>
          </a:p>
          <a:p>
            <a:pPr marL="0" indent="0">
              <a:buNone/>
            </a:pPr>
            <a:endParaRPr kumimoji="1" lang="zh-CN" altLang="en-US" sz="1600" dirty="0"/>
          </a:p>
          <a:p>
            <a:pPr marL="0" indent="0">
              <a:buNone/>
            </a:pPr>
            <a:endParaRPr kumimoji="1" lang="zh-CN" altLang="en-US" sz="1600" dirty="0" smtClean="0"/>
          </a:p>
          <a:p>
            <a:pPr marL="0" indent="0">
              <a:buNone/>
            </a:pPr>
            <a:endParaRPr kumimoji="1" lang="zh-CN" altLang="en-US" sz="1800" dirty="0" smtClean="0"/>
          </a:p>
          <a:p>
            <a:pPr marL="0" indent="0">
              <a:buNone/>
            </a:pPr>
            <a:r>
              <a:rPr kumimoji="1" lang="zh-CN" altLang="en-US" sz="1800" dirty="0" smtClean="0"/>
              <a:t>北京首创集团 </a:t>
            </a:r>
            <a:r>
              <a:rPr kumimoji="1" lang="en-AU" altLang="zh-CN" sz="1800" dirty="0" smtClean="0"/>
              <a:t>$9.5</a:t>
            </a:r>
            <a:r>
              <a:rPr kumimoji="1" lang="zh-CN" altLang="en-US" sz="1800" dirty="0" smtClean="0"/>
              <a:t>亿收购太平洋垃圾处理管理公司</a:t>
            </a:r>
          </a:p>
          <a:p>
            <a:pPr marL="0" indent="0">
              <a:buNone/>
            </a:pPr>
            <a:r>
              <a:rPr kumimoji="1" lang="en-US" altLang="zh-CN" sz="1800" dirty="0">
                <a:hlinkClick r:id="rId2"/>
              </a:rPr>
              <a:t>http://</a:t>
            </a:r>
            <a:r>
              <a:rPr kumimoji="1" lang="en-US" altLang="zh-CN" sz="1800" dirty="0" smtClean="0">
                <a:hlinkClick r:id="rId2"/>
              </a:rPr>
              <a:t>finance.sina.com.cn/chanjing/gsnews/20140630/114419561189.shtml</a:t>
            </a:r>
            <a:endParaRPr kumimoji="1" lang="zh-CN" altLang="en-US" sz="1800" dirty="0" smtClean="0"/>
          </a:p>
          <a:p>
            <a:pPr marL="0" indent="0">
              <a:buNone/>
            </a:pPr>
            <a:r>
              <a:rPr lang="zh-CN" altLang="en-US" sz="1800" dirty="0"/>
              <a:t>首创集团近</a:t>
            </a:r>
            <a:r>
              <a:rPr lang="en-US" altLang="zh-CN" sz="1800" dirty="0"/>
              <a:t>50</a:t>
            </a:r>
            <a:r>
              <a:rPr lang="zh-CN" altLang="en-US" sz="1800" dirty="0"/>
              <a:t>亿收购新西兰最大固废处理公司</a:t>
            </a:r>
            <a:r>
              <a:rPr lang="zh-CN" altLang="en-US" sz="1800" dirty="0" smtClean="0"/>
              <a:t>项目。</a:t>
            </a:r>
            <a:r>
              <a:rPr lang="zh-CN" altLang="en-US" sz="1800" dirty="0"/>
              <a:t>首创</a:t>
            </a:r>
            <a:r>
              <a:rPr lang="zh-CN" altLang="en-US" sz="1800" dirty="0" smtClean="0"/>
              <a:t>集团通过</a:t>
            </a:r>
            <a:r>
              <a:rPr lang="zh-CN" altLang="en-US" sz="1800" dirty="0"/>
              <a:t>合理资本运作将增强首创在环保产业竞争实力和行业地位</a:t>
            </a:r>
            <a:r>
              <a:rPr lang="zh-CN" altLang="en-US" sz="1800" dirty="0" smtClean="0"/>
              <a:t>，</a:t>
            </a:r>
            <a:r>
              <a:rPr lang="zh-CN" altLang="en-US" sz="1800" dirty="0" smtClean="0"/>
              <a:t>通过</a:t>
            </a:r>
            <a:r>
              <a:rPr lang="zh-CN" altLang="en-US" sz="1800" dirty="0" smtClean="0"/>
              <a:t>吸收</a:t>
            </a:r>
            <a:r>
              <a:rPr lang="zh-CN" altLang="en-US" sz="1800" dirty="0"/>
              <a:t>借鉴新西兰先进的垃圾处理经验，探讨在北京引入的</a:t>
            </a:r>
            <a:r>
              <a:rPr lang="zh-CN" altLang="en-US" sz="1800" dirty="0" smtClean="0"/>
              <a:t>可行性。</a:t>
            </a:r>
            <a:endParaRPr kumimoji="1" lang="zh-CN" altLang="en-US" sz="1800" dirty="0" smtClean="0"/>
          </a:p>
          <a:p>
            <a:pPr marL="0" indent="0">
              <a:buNone/>
            </a:pPr>
            <a:endParaRPr kumimoji="1" lang="zh-CN" altLang="en-US" sz="1400" dirty="0"/>
          </a:p>
          <a:p>
            <a:pPr marL="0" indent="0">
              <a:buNone/>
            </a:pPr>
            <a:endParaRPr kumimoji="1" lang="zh-CN" altLang="en-US" sz="1400" dirty="0" smtClean="0"/>
          </a:p>
          <a:p>
            <a:pPr marL="457200" indent="-457200">
              <a:buFont typeface="+mj-lt"/>
              <a:buAutoNum type="arabicPeriod"/>
            </a:pPr>
            <a:endParaRPr kumimoji="1" lang="zh-CN" altLang="en-US" dirty="0"/>
          </a:p>
          <a:p>
            <a:pPr marL="457200" indent="-457200">
              <a:buFont typeface="+mj-lt"/>
              <a:buAutoNum type="arabicPeriod"/>
            </a:pPr>
            <a:endParaRPr kumimoji="1" lang="zh-CN" altLang="en-US" dirty="0" smtClean="0"/>
          </a:p>
          <a:p>
            <a:pPr marL="457200" indent="-457200">
              <a:buFont typeface="+mj-lt"/>
              <a:buAutoNum type="arabicPeriod"/>
            </a:pPr>
            <a:endParaRPr kumimoji="1" lang="zh-CN" altLang="en-US" dirty="0"/>
          </a:p>
          <a:p>
            <a:pPr marL="457200" indent="-457200">
              <a:buFont typeface="+mj-lt"/>
              <a:buAutoNum type="arabicPeriod"/>
            </a:pPr>
            <a:endParaRPr kumimoji="1" lang="zh-CN" altLang="en-US" dirty="0" smtClean="0"/>
          </a:p>
          <a:p>
            <a:pPr marL="457200" indent="-457200">
              <a:buFont typeface="+mj-lt"/>
              <a:buAutoNum type="arabicPeriod"/>
            </a:pPr>
            <a:endParaRPr kumimoji="1" lang="zh-CN" altLang="en-US" dirty="0"/>
          </a:p>
          <a:p>
            <a:pPr marL="457200" indent="-457200">
              <a:buFont typeface="+mj-lt"/>
              <a:buAutoNum type="arabicPeriod"/>
            </a:pPr>
            <a:endParaRPr kumimoji="1" lang="zh-CN" altLang="en-US" dirty="0" smtClean="0"/>
          </a:p>
          <a:p>
            <a:pPr marL="457200" indent="-457200">
              <a:buFont typeface="+mj-lt"/>
              <a:buAutoNum type="arabicPeriod"/>
            </a:pPr>
            <a:endParaRPr kumimoji="1" lang="zh-CN" altLang="en-US" dirty="0"/>
          </a:p>
          <a:p>
            <a:pPr marL="457200" indent="-457200">
              <a:buFont typeface="+mj-lt"/>
              <a:buAutoNum type="arabicPeriod"/>
            </a:pPr>
            <a:endParaRPr kumimoji="1" lang="zh-CN" altLang="en-US" dirty="0" smtClean="0"/>
          </a:p>
          <a:p>
            <a:pPr marL="457200" indent="-457200">
              <a:buFont typeface="+mj-lt"/>
              <a:buAutoNum type="arabicPeriod"/>
            </a:pPr>
            <a:endParaRPr kumimoji="1" lang="zh-CN" altLang="en-US" dirty="0" smtClean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114" y="2825421"/>
            <a:ext cx="4569354" cy="3472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0273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中国资本近期并购投资</a:t>
            </a:r>
            <a:r>
              <a:rPr kumimoji="1" lang="en-US" altLang="zh-CN" dirty="0" smtClean="0"/>
              <a:t>-</a:t>
            </a:r>
            <a:r>
              <a:rPr kumimoji="1" lang="zh-CN" altLang="en-US" dirty="0" smtClean="0"/>
              <a:t>肉业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14738" y="371475"/>
            <a:ext cx="7569730" cy="561327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endParaRPr lang="zh-CN" altLang="en-US" sz="1600" dirty="0" smtClean="0"/>
          </a:p>
          <a:p>
            <a:pPr>
              <a:lnSpc>
                <a:spcPct val="100000"/>
              </a:lnSpc>
            </a:pPr>
            <a:endParaRPr lang="zh-CN" altLang="en-US" sz="1800" dirty="0" smtClean="0"/>
          </a:p>
          <a:p>
            <a:pPr>
              <a:lnSpc>
                <a:spcPct val="100000"/>
              </a:lnSpc>
            </a:pPr>
            <a:endParaRPr lang="zh-CN" altLang="en-US" sz="1800" dirty="0" smtClean="0"/>
          </a:p>
          <a:p>
            <a:pPr>
              <a:lnSpc>
                <a:spcPct val="100000"/>
              </a:lnSpc>
            </a:pPr>
            <a:r>
              <a:rPr lang="zh-CN" altLang="en-US" sz="1800" dirty="0" smtClean="0"/>
              <a:t>光明</a:t>
            </a:r>
            <a:r>
              <a:rPr lang="zh-CN" altLang="en-US" sz="1800" dirty="0" smtClean="0"/>
              <a:t>收购</a:t>
            </a:r>
            <a:r>
              <a:rPr lang="zh-CN" altLang="en-US" sz="1800" dirty="0"/>
              <a:t>新西兰肉业</a:t>
            </a:r>
            <a:r>
              <a:rPr lang="zh-CN" altLang="en-US" sz="1800" dirty="0" smtClean="0"/>
              <a:t>巨头</a:t>
            </a:r>
          </a:p>
          <a:p>
            <a:pPr>
              <a:lnSpc>
                <a:spcPct val="100000"/>
              </a:lnSpc>
            </a:pPr>
            <a:r>
              <a:rPr lang="en-US" altLang="zh-CN" sz="1800" dirty="0"/>
              <a:t>http://</a:t>
            </a:r>
            <a:r>
              <a:rPr lang="en-US" altLang="zh-CN" sz="1800" dirty="0" err="1"/>
              <a:t>money.skykiwi.com</a:t>
            </a:r>
            <a:r>
              <a:rPr lang="en-US" altLang="zh-CN" sz="1800" dirty="0"/>
              <a:t>/</a:t>
            </a:r>
            <a:r>
              <a:rPr lang="en-US" altLang="zh-CN" sz="1800" dirty="0" err="1"/>
              <a:t>na</a:t>
            </a:r>
            <a:r>
              <a:rPr lang="en-US" altLang="zh-CN" sz="1800" dirty="0"/>
              <a:t>/2015-09-15/204664.shtml</a:t>
            </a:r>
            <a:endParaRPr lang="zh-CN" altLang="en-US" sz="1800" dirty="0"/>
          </a:p>
          <a:p>
            <a:pPr>
              <a:lnSpc>
                <a:spcPct val="100000"/>
              </a:lnSpc>
            </a:pPr>
            <a:r>
              <a:rPr lang="zh-CN" altLang="en-US" sz="1800" b="1" dirty="0" smtClean="0">
                <a:hlinkClick r:id="rId2"/>
              </a:rPr>
              <a:t>中国</a:t>
            </a:r>
            <a:r>
              <a:rPr lang="zh-CN" altLang="en-US" sz="1800" b="1" dirty="0" smtClean="0">
                <a:hlinkClick r:id="rId2"/>
              </a:rPr>
              <a:t>光明集团</a:t>
            </a:r>
            <a:r>
              <a:rPr lang="zh-CN" altLang="en-US" sz="1800" b="1" dirty="0" smtClean="0">
                <a:hlinkClick r:id="rId2"/>
              </a:rPr>
              <a:t>收购</a:t>
            </a:r>
            <a:r>
              <a:rPr lang="zh-CN" altLang="en-US" sz="1800" b="1" dirty="0">
                <a:hlinkClick r:id="rId2"/>
              </a:rPr>
              <a:t>新西兰肉业巨头</a:t>
            </a:r>
            <a:r>
              <a:rPr lang="en-US" altLang="zh-CN" sz="1800" b="1" dirty="0">
                <a:hlinkClick r:id="rId2"/>
              </a:rPr>
              <a:t>Silver Fern Farms</a:t>
            </a:r>
            <a:r>
              <a:rPr lang="zh-CN" altLang="en-US" sz="1800" dirty="0"/>
              <a:t>的新闻引起新西兰社会的广泛</a:t>
            </a:r>
            <a:r>
              <a:rPr lang="zh-CN" altLang="en-US" sz="1800" dirty="0" smtClean="0"/>
              <a:t>关注。上海</a:t>
            </a:r>
            <a:r>
              <a:rPr lang="zh-CN" altLang="en-US" sz="1800" dirty="0"/>
              <a:t>梅林（光明食品集团子公司</a:t>
            </a:r>
            <a:r>
              <a:rPr lang="zh-CN" altLang="en-US" sz="1800" dirty="0" smtClean="0"/>
              <a:t>）通过增资</a:t>
            </a:r>
            <a:r>
              <a:rPr lang="en-US" altLang="zh-CN" sz="1800" dirty="0"/>
              <a:t>2.6</a:t>
            </a:r>
            <a:r>
              <a:rPr lang="zh-CN" altLang="en-US" sz="1800" dirty="0"/>
              <a:t>亿多</a:t>
            </a:r>
            <a:r>
              <a:rPr lang="zh-CN" altLang="en-US" sz="1800" dirty="0" smtClean="0"/>
              <a:t>纽币收购</a:t>
            </a:r>
            <a:r>
              <a:rPr lang="zh-CN" altLang="en-US" sz="1800" dirty="0"/>
              <a:t>该公司的一半股份</a:t>
            </a:r>
            <a:r>
              <a:rPr lang="zh-CN" altLang="en-US" sz="1800" dirty="0" smtClean="0"/>
              <a:t>。</a:t>
            </a:r>
          </a:p>
          <a:p>
            <a:endParaRPr lang="zh-CN" altLang="en-US" sz="1800" dirty="0"/>
          </a:p>
          <a:p>
            <a:endParaRPr lang="zh-CN" altLang="en-US" sz="1800" dirty="0" smtClean="0"/>
          </a:p>
          <a:p>
            <a:endParaRPr lang="zh-CN" altLang="en-US" sz="1800" dirty="0" smtClean="0"/>
          </a:p>
          <a:p>
            <a:endParaRPr lang="zh-CN" altLang="en-US" sz="1800" dirty="0"/>
          </a:p>
          <a:p>
            <a:endParaRPr lang="zh-CN" altLang="en-US" sz="1800" dirty="0" smtClean="0"/>
          </a:p>
          <a:p>
            <a:endParaRPr lang="zh-CN" altLang="en-US" sz="1800" dirty="0"/>
          </a:p>
          <a:p>
            <a:endParaRPr lang="zh-CN" altLang="en-US" sz="1800" dirty="0" smtClean="0"/>
          </a:p>
          <a:p>
            <a:endParaRPr lang="zh-CN" altLang="en-US" sz="1800" dirty="0"/>
          </a:p>
          <a:p>
            <a:endParaRPr lang="zh-CN" altLang="en-US" sz="1800" dirty="0" smtClean="0"/>
          </a:p>
          <a:p>
            <a:endParaRPr lang="zh-CN" altLang="en-US" sz="1800" dirty="0"/>
          </a:p>
          <a:p>
            <a:endParaRPr lang="zh-CN" altLang="en-US" sz="1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7149" y="4303110"/>
            <a:ext cx="3452454" cy="178553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3803" y="2158126"/>
            <a:ext cx="4342285" cy="2144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6396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kumimoji="1" lang="zh-CN" altLang="en-US" sz="3200" dirty="0"/>
              <a:t> 更多商业信息</a:t>
            </a:r>
            <a:r>
              <a:rPr kumimoji="1" lang="zh-CN" altLang="en-US" sz="2400" dirty="0" smtClean="0"/>
              <a:t/>
            </a:r>
            <a:br>
              <a:rPr kumimoji="1" lang="zh-CN" altLang="en-US" sz="2400" dirty="0" smtClean="0"/>
            </a:br>
            <a:r>
              <a:rPr kumimoji="1" lang="zh-CN" altLang="en-US" sz="3200" dirty="0" smtClean="0"/>
              <a:t/>
            </a:r>
            <a:br>
              <a:rPr kumimoji="1" lang="zh-CN" altLang="en-US" sz="3200" dirty="0" smtClean="0"/>
            </a:br>
            <a:r>
              <a:rPr kumimoji="1" lang="zh-CN" altLang="en-US" sz="3200" dirty="0" smtClean="0"/>
              <a:t>联系</a:t>
            </a:r>
            <a:r>
              <a:rPr kumimoji="1" lang="zh-CN" altLang="en-US" sz="3200" dirty="0" smtClean="0"/>
              <a:t>嘉城</a:t>
            </a:r>
            <a:br>
              <a:rPr kumimoji="1" lang="zh-CN" altLang="en-US" sz="3200" dirty="0" smtClean="0"/>
            </a:br>
            <a:r>
              <a:rPr kumimoji="1" lang="zh-CN" altLang="en-US" sz="3200" dirty="0" smtClean="0"/>
              <a:t/>
            </a:r>
            <a:br>
              <a:rPr kumimoji="1" lang="zh-CN" altLang="en-US" sz="3200" dirty="0" smtClean="0"/>
            </a:br>
            <a:r>
              <a:rPr kumimoji="1" lang="en-US" altLang="zh-CN" sz="3200" dirty="0" smtClean="0"/>
              <a:t>+64</a:t>
            </a:r>
            <a:r>
              <a:rPr kumimoji="1" lang="zh-CN" altLang="en-US" sz="3200" dirty="0" smtClean="0"/>
              <a:t> </a:t>
            </a:r>
            <a:r>
              <a:rPr kumimoji="1" lang="en-US" altLang="zh-CN" sz="3200" dirty="0" smtClean="0"/>
              <a:t>9</a:t>
            </a:r>
            <a:r>
              <a:rPr kumimoji="1" lang="zh-CN" altLang="en-US" sz="3200" dirty="0" smtClean="0"/>
              <a:t> </a:t>
            </a:r>
            <a:r>
              <a:rPr kumimoji="1" lang="en-US" altLang="zh-CN" sz="3200" dirty="0" smtClean="0"/>
              <a:t>363</a:t>
            </a:r>
            <a:r>
              <a:rPr kumimoji="1" lang="zh-CN" altLang="en-US" sz="3200" dirty="0" smtClean="0"/>
              <a:t> </a:t>
            </a:r>
            <a:r>
              <a:rPr kumimoji="1" lang="en-US" altLang="zh-CN" sz="3200" dirty="0" smtClean="0"/>
              <a:t>2856</a:t>
            </a:r>
            <a:r>
              <a:rPr kumimoji="1" lang="zh-CN" altLang="en-US" dirty="0" smtClean="0"/>
              <a:t/>
            </a:r>
            <a:br>
              <a:rPr kumimoji="1" lang="zh-CN" altLang="en-US" dirty="0" smtClean="0"/>
            </a:br>
            <a:r>
              <a:rPr kumimoji="1" lang="zh-CN" altLang="en-US" dirty="0"/>
              <a:t/>
            </a:r>
            <a:br>
              <a:rPr kumimoji="1" lang="zh-CN" altLang="en-US" dirty="0"/>
            </a:br>
            <a:r>
              <a:rPr kumimoji="1" lang="zh-CN" altLang="en-US" dirty="0" smtClean="0"/>
              <a:t/>
            </a:r>
            <a:br>
              <a:rPr kumimoji="1" lang="zh-CN" altLang="en-US" dirty="0" smtClean="0"/>
            </a:br>
            <a:r>
              <a:rPr kumimoji="1" lang="zh-CN" altLang="en-US" dirty="0"/>
              <a:t/>
            </a:r>
            <a:br>
              <a:rPr kumimoji="1" lang="zh-CN" altLang="en-US" dirty="0"/>
            </a:br>
            <a:r>
              <a:rPr kumimoji="1" lang="zh-CN" altLang="en-US" dirty="0" smtClean="0"/>
              <a:t/>
            </a:r>
            <a:br>
              <a:rPr kumimoji="1" lang="zh-CN" altLang="en-US" dirty="0" smtClean="0"/>
            </a:br>
            <a:r>
              <a:rPr kumimoji="1" lang="zh-CN" altLang="en-US" dirty="0"/>
              <a:t/>
            </a:r>
            <a:br>
              <a:rPr kumimoji="1" lang="zh-CN" altLang="en-US" dirty="0"/>
            </a:br>
            <a:endParaRPr kumimoji="1"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1767" y="863600"/>
            <a:ext cx="5989142" cy="5121275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860" y="3424237"/>
            <a:ext cx="26416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8980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 smtClean="0"/>
              <a:t>数据信息来源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3556" y="864108"/>
            <a:ext cx="7315200" cy="5120640"/>
          </a:xfrm>
        </p:spPr>
        <p:txBody>
          <a:bodyPr>
            <a:normAutofit lnSpcReduction="10000"/>
          </a:bodyPr>
          <a:lstStyle/>
          <a:p>
            <a:endParaRPr kumimoji="1" lang="zh-CN" altLang="en-US" sz="1800" dirty="0" smtClean="0"/>
          </a:p>
          <a:p>
            <a:r>
              <a:rPr kumimoji="1" lang="zh-CN" altLang="en-US" sz="1800" dirty="0" smtClean="0"/>
              <a:t>新西兰统计局 </a:t>
            </a:r>
            <a:r>
              <a:rPr kumimoji="1" lang="en-US" altLang="zh-CN" sz="1800" dirty="0">
                <a:hlinkClick r:id="rId2"/>
              </a:rPr>
              <a:t>http://www.stats.govt.nz</a:t>
            </a:r>
            <a:r>
              <a:rPr kumimoji="1" lang="en-US" altLang="zh-CN" sz="1800" dirty="0" smtClean="0">
                <a:hlinkClick r:id="rId2"/>
              </a:rPr>
              <a:t>/</a:t>
            </a:r>
            <a:endParaRPr kumimoji="1" lang="zh-CN" altLang="en-US" sz="1800" dirty="0" smtClean="0"/>
          </a:p>
          <a:p>
            <a:endParaRPr kumimoji="1" lang="zh-CN" altLang="en-US" sz="1800" dirty="0" smtClean="0"/>
          </a:p>
          <a:p>
            <a:r>
              <a:rPr kumimoji="1" lang="zh-CN" altLang="en-US" sz="1800" dirty="0" smtClean="0"/>
              <a:t>新西兰证交所网站 </a:t>
            </a:r>
            <a:r>
              <a:rPr kumimoji="1" lang="en-US" altLang="zh-CN" sz="1800" dirty="0" smtClean="0">
                <a:hlinkClick r:id="rId3"/>
              </a:rPr>
              <a:t>https</a:t>
            </a:r>
            <a:r>
              <a:rPr kumimoji="1" lang="en-US" altLang="zh-CN" sz="1800" dirty="0">
                <a:hlinkClick r:id="rId3"/>
              </a:rPr>
              <a:t>://www.nzx.com</a:t>
            </a:r>
            <a:r>
              <a:rPr kumimoji="1" lang="en-US" altLang="zh-CN" sz="1800" dirty="0" smtClean="0">
                <a:hlinkClick r:id="rId3"/>
              </a:rPr>
              <a:t>/</a:t>
            </a:r>
            <a:endParaRPr kumimoji="1" lang="zh-CN" altLang="en-US" sz="1800" dirty="0" smtClean="0"/>
          </a:p>
          <a:p>
            <a:endParaRPr kumimoji="1" lang="zh-CN" altLang="en-US" sz="1800" dirty="0"/>
          </a:p>
          <a:p>
            <a:r>
              <a:rPr kumimoji="1" lang="zh-CN" altLang="en-US" sz="1800" dirty="0" smtClean="0"/>
              <a:t>嘉城商业策略数据库  </a:t>
            </a:r>
            <a:r>
              <a:rPr kumimoji="1" lang="en-US" altLang="zh-CN" sz="1800" dirty="0"/>
              <a:t>http://</a:t>
            </a:r>
            <a:r>
              <a:rPr kumimoji="1" lang="en-US" altLang="zh-CN" sz="1800" dirty="0" err="1"/>
              <a:t>jiacheng.co.nz</a:t>
            </a:r>
            <a:r>
              <a:rPr kumimoji="1" lang="en-US" altLang="zh-CN" sz="1800" dirty="0"/>
              <a:t>/</a:t>
            </a:r>
            <a:endParaRPr kumimoji="1" lang="zh-CN" altLang="en-US" sz="1800" dirty="0" smtClean="0"/>
          </a:p>
          <a:p>
            <a:endParaRPr kumimoji="1" lang="zh-CN" altLang="en-US" sz="1800" dirty="0"/>
          </a:p>
          <a:p>
            <a:r>
              <a:rPr kumimoji="1" lang="zh-CN" altLang="en-US" sz="1800" dirty="0" smtClean="0"/>
              <a:t>新西兰政府投资介绍网站</a:t>
            </a:r>
          </a:p>
          <a:p>
            <a:r>
              <a:rPr kumimoji="1" lang="en-US" altLang="zh-CN" sz="1800" dirty="0" smtClean="0">
                <a:hlinkClick r:id="rId4"/>
              </a:rPr>
              <a:t>https</a:t>
            </a:r>
            <a:r>
              <a:rPr kumimoji="1" lang="en-US" altLang="zh-CN" sz="1800" dirty="0">
                <a:hlinkClick r:id="rId4"/>
              </a:rPr>
              <a:t>://</a:t>
            </a:r>
            <a:r>
              <a:rPr kumimoji="1" lang="en-US" altLang="zh-CN" sz="1800" dirty="0" smtClean="0">
                <a:hlinkClick r:id="rId4"/>
              </a:rPr>
              <a:t>www.newzealandnow.govt.nz/investing-in-nz</a:t>
            </a:r>
            <a:endParaRPr kumimoji="1" lang="zh-CN" altLang="en-US" sz="1800" dirty="0" smtClean="0"/>
          </a:p>
          <a:p>
            <a:endParaRPr kumimoji="1" lang="zh-CN" altLang="en-US" sz="1800" dirty="0" smtClean="0"/>
          </a:p>
          <a:p>
            <a:r>
              <a:rPr kumimoji="1" lang="zh-CN" altLang="en-US" sz="1800" dirty="0" smtClean="0"/>
              <a:t>天维网 </a:t>
            </a:r>
            <a:r>
              <a:rPr kumimoji="1" lang="en-US" altLang="zh-CN" sz="1800" dirty="0" smtClean="0">
                <a:hlinkClick r:id="rId5"/>
              </a:rPr>
              <a:t>http</a:t>
            </a:r>
            <a:r>
              <a:rPr kumimoji="1" lang="en-US" altLang="zh-CN" sz="1800" dirty="0">
                <a:hlinkClick r:id="rId5"/>
              </a:rPr>
              <a:t>://</a:t>
            </a:r>
            <a:r>
              <a:rPr kumimoji="1" lang="en-US" altLang="zh-CN" sz="1800" dirty="0" smtClean="0">
                <a:hlinkClick r:id="rId5"/>
              </a:rPr>
              <a:t>www.skykiwi.com</a:t>
            </a:r>
            <a:endParaRPr kumimoji="1" lang="zh-CN" altLang="en-US" sz="1800" dirty="0" smtClean="0"/>
          </a:p>
          <a:p>
            <a:endParaRPr kumimoji="1" lang="zh-CN" altLang="en-US" sz="1800" dirty="0"/>
          </a:p>
          <a:p>
            <a:r>
              <a:rPr kumimoji="1" lang="zh-CN" altLang="en-US" sz="1800" dirty="0" smtClean="0"/>
              <a:t>新兰商业网站 </a:t>
            </a:r>
            <a:r>
              <a:rPr kumimoji="1" lang="en-US" altLang="zh-CN" sz="1800" dirty="0" smtClean="0"/>
              <a:t>http</a:t>
            </a:r>
            <a:r>
              <a:rPr kumimoji="1" lang="en-US" altLang="zh-CN" sz="1800" dirty="0"/>
              <a:t>://</a:t>
            </a:r>
            <a:r>
              <a:rPr kumimoji="1" lang="en-US" altLang="zh-CN" sz="1800" dirty="0" err="1"/>
              <a:t>www.nzherald.co.nz</a:t>
            </a:r>
            <a:r>
              <a:rPr kumimoji="1" lang="en-US" altLang="zh-CN" sz="1800" dirty="0"/>
              <a:t>/</a:t>
            </a:r>
            <a:endParaRPr kumimoji="1" lang="zh-CN" altLang="en-US" sz="1800" dirty="0" smtClean="0"/>
          </a:p>
          <a:p>
            <a:endParaRPr kumimoji="1" lang="zh-CN" altLang="en-US" dirty="0"/>
          </a:p>
          <a:p>
            <a:pPr marL="0" indent="0">
              <a:buNone/>
            </a:pP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24911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 smtClean="0"/>
              <a:t>投资</a:t>
            </a:r>
            <a:r>
              <a:rPr kumimoji="1" lang="zh-CN" altLang="en-US" dirty="0" smtClean="0"/>
              <a:t>优势</a:t>
            </a:r>
            <a:r>
              <a:rPr kumimoji="1" lang="zh-CN" altLang="en-US" dirty="0" smtClean="0"/>
              <a:t>简介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14763" y="385763"/>
            <a:ext cx="7369705" cy="5598985"/>
          </a:xfrm>
        </p:spPr>
        <p:txBody>
          <a:bodyPr anchor="t"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endParaRPr kumimoji="1" lang="zh-CN" altLang="en-US" sz="1400" b="1" dirty="0" smtClean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kumimoji="1" lang="zh-CN" altLang="en-US" sz="1400" b="1" dirty="0" smtClean="0">
                <a:solidFill>
                  <a:srgbClr val="FF0000"/>
                </a:solidFill>
              </a:rPr>
              <a:t>投资环境</a:t>
            </a:r>
          </a:p>
          <a:p>
            <a:pPr>
              <a:lnSpc>
                <a:spcPct val="120000"/>
              </a:lnSpc>
            </a:pPr>
            <a:r>
              <a:rPr kumimoji="1" lang="zh-CN" altLang="en-US" sz="1400" dirty="0" smtClean="0"/>
              <a:t>人力资本充裕，政府鼓励创新发展，移民政策友好。</a:t>
            </a:r>
          </a:p>
          <a:p>
            <a:pPr>
              <a:lnSpc>
                <a:spcPct val="120000"/>
              </a:lnSpc>
            </a:pPr>
            <a:r>
              <a:rPr kumimoji="1" lang="zh-CN" altLang="en-US" sz="1400" dirty="0" smtClean="0"/>
              <a:t>拥有良好的基础设施：交通物流便捷、通信系统完善、能源自给自足。</a:t>
            </a:r>
            <a:r>
              <a:rPr kumimoji="1" lang="en-US" altLang="zh-CN" sz="1400" dirty="0" smtClean="0"/>
              <a:t>2015</a:t>
            </a:r>
            <a:r>
              <a:rPr kumimoji="1" lang="zh-CN" altLang="en-US" sz="1400" dirty="0" smtClean="0"/>
              <a:t>年世界信息技术论坛：新西兰属于世界先进网络经济体，比肩美国、加拿大、西欧、日本、亚太。</a:t>
            </a:r>
          </a:p>
          <a:p>
            <a:pPr>
              <a:lnSpc>
                <a:spcPct val="120000"/>
              </a:lnSpc>
            </a:pPr>
            <a:endParaRPr kumimoji="1" lang="zh-CN" altLang="en-US" sz="1400" dirty="0" smtClean="0"/>
          </a:p>
          <a:p>
            <a:pPr>
              <a:lnSpc>
                <a:spcPct val="120000"/>
              </a:lnSpc>
            </a:pPr>
            <a:r>
              <a:rPr kumimoji="1" lang="zh-CN" altLang="en-US" sz="1400" b="1" dirty="0" smtClean="0">
                <a:solidFill>
                  <a:srgbClr val="FF0000"/>
                </a:solidFill>
              </a:rPr>
              <a:t>贸易网络</a:t>
            </a:r>
          </a:p>
          <a:p>
            <a:pPr>
              <a:lnSpc>
                <a:spcPct val="120000"/>
              </a:lnSpc>
            </a:pPr>
            <a:r>
              <a:rPr kumimoji="1" lang="zh-CN" altLang="en-US" sz="1400" dirty="0" smtClean="0"/>
              <a:t>与澳大利亚建立自由贸易（</a:t>
            </a:r>
            <a:r>
              <a:rPr kumimoji="1" lang="en-US" altLang="zh-CN" sz="1400" dirty="0" smtClean="0"/>
              <a:t>CER</a:t>
            </a:r>
            <a:r>
              <a:rPr kumimoji="1" lang="zh-CN" altLang="en-US" sz="1400" dirty="0" smtClean="0"/>
              <a:t>）；</a:t>
            </a:r>
          </a:p>
          <a:p>
            <a:pPr>
              <a:lnSpc>
                <a:spcPct val="120000"/>
              </a:lnSpc>
            </a:pPr>
            <a:r>
              <a:rPr kumimoji="1" lang="zh-CN" altLang="en-US" sz="1400" dirty="0" smtClean="0"/>
              <a:t>与中国、印度、俄罗斯建立自由贸易体系（关税减免）；</a:t>
            </a:r>
          </a:p>
          <a:p>
            <a:pPr>
              <a:lnSpc>
                <a:spcPct val="120000"/>
              </a:lnSpc>
            </a:pPr>
            <a:r>
              <a:rPr kumimoji="1" lang="en-US" altLang="zh-CN" sz="1400" dirty="0" smtClean="0"/>
              <a:t>2015</a:t>
            </a:r>
            <a:r>
              <a:rPr kumimoji="1" lang="zh-CN" altLang="en-US" sz="1400" dirty="0" smtClean="0"/>
              <a:t>年加入</a:t>
            </a:r>
            <a:r>
              <a:rPr kumimoji="1" lang="en-US" altLang="zh-CN" sz="1400" dirty="0" smtClean="0"/>
              <a:t>TPP</a:t>
            </a:r>
            <a:r>
              <a:rPr kumimoji="1" lang="zh-CN" altLang="en-US" sz="1400" dirty="0" smtClean="0"/>
              <a:t>组织（与包括美国、加拿大、澳大利亚在内的亚太</a:t>
            </a:r>
            <a:r>
              <a:rPr kumimoji="1" lang="en-US" altLang="zh-CN" sz="1400" dirty="0" smtClean="0"/>
              <a:t>12</a:t>
            </a:r>
            <a:r>
              <a:rPr kumimoji="1" lang="zh-CN" altLang="en-US" sz="1400" dirty="0" smtClean="0"/>
              <a:t>国建立自由贸易）</a:t>
            </a:r>
          </a:p>
          <a:p>
            <a:pPr marL="0" indent="0">
              <a:lnSpc>
                <a:spcPct val="120000"/>
              </a:lnSpc>
              <a:buNone/>
            </a:pPr>
            <a:endParaRPr kumimoji="1" lang="zh-CN" altLang="en-US" sz="1400" dirty="0" smtClean="0"/>
          </a:p>
          <a:p>
            <a:pPr>
              <a:lnSpc>
                <a:spcPct val="120000"/>
              </a:lnSpc>
            </a:pPr>
            <a:r>
              <a:rPr kumimoji="1" lang="zh-CN" altLang="en-US" sz="1400" b="1" dirty="0" smtClean="0">
                <a:solidFill>
                  <a:srgbClr val="FF0000"/>
                </a:solidFill>
              </a:rPr>
              <a:t>时差优势</a:t>
            </a:r>
          </a:p>
          <a:p>
            <a:pPr>
              <a:lnSpc>
                <a:spcPct val="120000"/>
              </a:lnSpc>
            </a:pPr>
            <a:r>
              <a:rPr kumimoji="1" lang="zh-CN" altLang="en-US" sz="1400" dirty="0" smtClean="0"/>
              <a:t>新西兰的商业时间与美国西海岸商业时间（下午）、亚洲商业时间（上午）、欧洲商业时间（上午）、澳大利亚商业时间良好衔接。可以很好的安排商务沟通、跨国交易。</a:t>
            </a:r>
          </a:p>
          <a:p>
            <a:endParaRPr kumimoji="1"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9091378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人口</a:t>
            </a:r>
            <a:r>
              <a:rPr kumimoji="1" lang="zh-CN" altLang="en-US" dirty="0" smtClean="0"/>
              <a:t>因素分析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CN" altLang="en-US" dirty="0" smtClean="0">
                <a:solidFill>
                  <a:srgbClr val="FF0000"/>
                </a:solidFill>
              </a:rPr>
              <a:t>移民</a:t>
            </a:r>
            <a:r>
              <a:rPr kumimoji="1" lang="zh-CN" altLang="en-US" dirty="0" smtClean="0">
                <a:solidFill>
                  <a:srgbClr val="FF0000"/>
                </a:solidFill>
              </a:rPr>
              <a:t>数据统计</a:t>
            </a:r>
            <a:endParaRPr kumimoji="1" lang="zh-CN" altLang="en-US" dirty="0" smtClean="0"/>
          </a:p>
          <a:p>
            <a:r>
              <a:rPr lang="zh-CN" altLang="en-US" dirty="0" smtClean="0"/>
              <a:t>新西兰</a:t>
            </a:r>
            <a:r>
              <a:rPr lang="zh-CN" altLang="en-US" dirty="0"/>
              <a:t>统计局数据显示</a:t>
            </a:r>
            <a:r>
              <a:rPr lang="zh-CN" altLang="en-US" dirty="0" smtClean="0"/>
              <a:t>，</a:t>
            </a:r>
            <a:r>
              <a:rPr lang="en-US" altLang="zh-CN" dirty="0" smtClean="0"/>
              <a:t>2015</a:t>
            </a:r>
            <a:r>
              <a:rPr lang="zh-CN" altLang="en-US" dirty="0" smtClean="0"/>
              <a:t>年移民</a:t>
            </a:r>
            <a:r>
              <a:rPr lang="zh-CN" altLang="en-US" dirty="0"/>
              <a:t>人数是</a:t>
            </a:r>
            <a:r>
              <a:rPr lang="en-US" altLang="zh-CN" dirty="0"/>
              <a:t>123000</a:t>
            </a:r>
            <a:r>
              <a:rPr lang="zh-CN" altLang="en-US" dirty="0"/>
              <a:t>，而离开人数是</a:t>
            </a:r>
            <a:r>
              <a:rPr lang="en-US" altLang="zh-CN" dirty="0"/>
              <a:t>57100</a:t>
            </a:r>
            <a:r>
              <a:rPr lang="zh-CN" altLang="en-US" dirty="0"/>
              <a:t>，净移民人数达到</a:t>
            </a:r>
            <a:r>
              <a:rPr lang="en-US" altLang="zh-CN" dirty="0"/>
              <a:t>65900</a:t>
            </a:r>
            <a:r>
              <a:rPr lang="zh-CN" altLang="en-US" dirty="0" smtClean="0"/>
              <a:t>。</a:t>
            </a:r>
            <a:r>
              <a:rPr lang="zh-CN" altLang="en-US" dirty="0"/>
              <a:t>新西兰已经连续</a:t>
            </a:r>
            <a:r>
              <a:rPr lang="en-US" altLang="zh-CN" dirty="0"/>
              <a:t>17</a:t>
            </a:r>
            <a:r>
              <a:rPr lang="zh-CN" altLang="en-US" dirty="0"/>
              <a:t>个月移民人数上涨</a:t>
            </a:r>
            <a:r>
              <a:rPr kumimoji="1" lang="zh-CN" altLang="en-US" dirty="0" smtClean="0"/>
              <a:t>。</a:t>
            </a:r>
          </a:p>
          <a:p>
            <a:endParaRPr kumimoji="1" lang="zh-CN" altLang="en-US" dirty="0" smtClean="0"/>
          </a:p>
          <a:p>
            <a:r>
              <a:rPr lang="zh-CN" altLang="en-US" dirty="0" smtClean="0">
                <a:solidFill>
                  <a:srgbClr val="FF0000"/>
                </a:solidFill>
              </a:rPr>
              <a:t>游客</a:t>
            </a:r>
            <a:r>
              <a:rPr lang="zh-CN" altLang="en-US" dirty="0" smtClean="0">
                <a:solidFill>
                  <a:srgbClr val="FF0000"/>
                </a:solidFill>
              </a:rPr>
              <a:t>数据统计</a:t>
            </a:r>
            <a:endParaRPr lang="zh-CN" altLang="en-US" dirty="0" smtClean="0">
              <a:solidFill>
                <a:srgbClr val="FF0000"/>
              </a:solidFill>
            </a:endParaRPr>
          </a:p>
          <a:p>
            <a:r>
              <a:rPr lang="zh-CN" altLang="en-US" dirty="0" smtClean="0"/>
              <a:t>在</a:t>
            </a:r>
            <a:r>
              <a:rPr lang="zh-CN" altLang="en-US" dirty="0"/>
              <a:t>过去</a:t>
            </a:r>
            <a:r>
              <a:rPr lang="en-US" altLang="zh-CN" dirty="0"/>
              <a:t>1</a:t>
            </a:r>
            <a:r>
              <a:rPr lang="zh-CN" altLang="en-US" dirty="0"/>
              <a:t>年内，共有创纪录的</a:t>
            </a:r>
            <a:r>
              <a:rPr lang="en-US" altLang="zh-CN" dirty="0"/>
              <a:t>317</a:t>
            </a:r>
            <a:r>
              <a:rPr lang="zh-CN" altLang="en-US" dirty="0"/>
              <a:t>万名访客访问新西兰，比上一年度上升</a:t>
            </a:r>
            <a:r>
              <a:rPr lang="en-US" altLang="zh-CN" dirty="0"/>
              <a:t>11%</a:t>
            </a:r>
            <a:r>
              <a:rPr lang="zh-CN" altLang="en-US" dirty="0"/>
              <a:t>。其中一半（</a:t>
            </a:r>
            <a:r>
              <a:rPr lang="en-US" altLang="zh-CN" dirty="0"/>
              <a:t>160</a:t>
            </a:r>
            <a:r>
              <a:rPr lang="zh-CN" altLang="en-US" dirty="0"/>
              <a:t>万）都是假期旅行者。其中，澳洲贡献了</a:t>
            </a:r>
            <a:r>
              <a:rPr lang="en-US" altLang="zh-CN" dirty="0"/>
              <a:t>518900</a:t>
            </a:r>
            <a:r>
              <a:rPr lang="zh-CN" altLang="en-US" dirty="0"/>
              <a:t>人，中国贡献了</a:t>
            </a:r>
            <a:r>
              <a:rPr lang="en-US" altLang="zh-CN" dirty="0"/>
              <a:t>285300</a:t>
            </a:r>
            <a:r>
              <a:rPr lang="zh-CN" altLang="en-US" dirty="0"/>
              <a:t>人，美国贡献了</a:t>
            </a:r>
            <a:r>
              <a:rPr lang="en-US" altLang="zh-CN" dirty="0"/>
              <a:t>153800</a:t>
            </a:r>
            <a:r>
              <a:rPr lang="zh-CN" altLang="en-US" dirty="0"/>
              <a:t>人。</a:t>
            </a:r>
          </a:p>
          <a:p>
            <a:endParaRPr kumimoji="1" lang="zh-CN" altLang="en-US" dirty="0" smtClean="0"/>
          </a:p>
          <a:p>
            <a:endParaRPr kumimoji="1" lang="zh-CN" altLang="en-US" dirty="0"/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59071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 smtClean="0"/>
              <a:t>股票</a:t>
            </a:r>
            <a:r>
              <a:rPr kumimoji="1" lang="zh-CN" altLang="en-US" dirty="0" smtClean="0"/>
              <a:t>市场</a:t>
            </a:r>
            <a:r>
              <a:rPr kumimoji="1" lang="zh-CN" altLang="en-US" dirty="0" smtClean="0"/>
              <a:t>概况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CN" altLang="en-US" dirty="0" smtClean="0"/>
              <a:t>新西兰股票市场从上一轮全球金融危机中强势反弹，从</a:t>
            </a:r>
            <a:r>
              <a:rPr kumimoji="1" lang="en-US" altLang="zh-CN" dirty="0" smtClean="0"/>
              <a:t>2009</a:t>
            </a:r>
            <a:r>
              <a:rPr kumimoji="1" lang="zh-CN" altLang="en-US" dirty="0" smtClean="0"/>
              <a:t>年</a:t>
            </a:r>
            <a:r>
              <a:rPr kumimoji="1" lang="en-US" altLang="zh-CN" dirty="0" smtClean="0"/>
              <a:t>4</a:t>
            </a:r>
            <a:r>
              <a:rPr kumimoji="1" lang="zh-CN" altLang="en-US" dirty="0" smtClean="0"/>
              <a:t>月</a:t>
            </a:r>
            <a:r>
              <a:rPr kumimoji="1" lang="en-US" altLang="zh-CN" dirty="0" smtClean="0"/>
              <a:t>-2015</a:t>
            </a:r>
            <a:r>
              <a:rPr kumimoji="1" lang="zh-CN" altLang="en-US" dirty="0" smtClean="0"/>
              <a:t>年</a:t>
            </a:r>
            <a:r>
              <a:rPr kumimoji="1" lang="en-US" altLang="zh-CN" dirty="0" smtClean="0"/>
              <a:t>6</a:t>
            </a:r>
            <a:r>
              <a:rPr kumimoji="1" lang="zh-CN" altLang="en-US" dirty="0" smtClean="0"/>
              <a:t>月强势反弹。增幅高达</a:t>
            </a:r>
            <a:r>
              <a:rPr kumimoji="1" lang="en-US" altLang="zh-CN" dirty="0" smtClean="0"/>
              <a:t>121%</a:t>
            </a:r>
            <a:r>
              <a:rPr kumimoji="1" lang="zh-CN" altLang="en-US" dirty="0" smtClean="0"/>
              <a:t>。</a:t>
            </a:r>
          </a:p>
          <a:p>
            <a:r>
              <a:rPr kumimoji="1" lang="pt-BR" altLang="zh-CN" dirty="0"/>
              <a:t>S&amp;P/NZX 50 INDEX (NZ50</a:t>
            </a:r>
            <a:r>
              <a:rPr kumimoji="1" lang="pt-BR" altLang="zh-CN" dirty="0" smtClean="0"/>
              <a:t>)</a:t>
            </a:r>
            <a:r>
              <a:rPr kumimoji="1" lang="zh-CN" altLang="en-US" dirty="0" smtClean="0"/>
              <a:t> 近期股市表现依然</a:t>
            </a:r>
            <a:r>
              <a:rPr kumimoji="1" lang="zh-CN" altLang="en-US" dirty="0" smtClean="0"/>
              <a:t>强劲。</a:t>
            </a:r>
            <a:endParaRPr kumimoji="1" lang="pt-BR" altLang="zh-CN" dirty="0"/>
          </a:p>
          <a:p>
            <a:endParaRPr kumimoji="1" lang="zh-CN" altLang="en-US" dirty="0" smtClean="0"/>
          </a:p>
          <a:p>
            <a:endParaRPr kumimoji="1" lang="zh-CN" altLang="en-US" dirty="0"/>
          </a:p>
          <a:p>
            <a:endParaRPr kumimoji="1" lang="zh-CN" altLang="en-US" dirty="0" smtClean="0"/>
          </a:p>
          <a:p>
            <a:endParaRPr kumimoji="1" lang="zh-CN" altLang="en-US" dirty="0"/>
          </a:p>
          <a:p>
            <a:endParaRPr kumimoji="1" lang="zh-CN" altLang="en-US" dirty="0" smtClean="0"/>
          </a:p>
          <a:p>
            <a:endParaRPr kumimoji="1" lang="zh-CN" altLang="en-US" dirty="0"/>
          </a:p>
          <a:p>
            <a:endParaRPr kumimoji="1" lang="zh-CN" altLang="en-US" dirty="0" smtClean="0"/>
          </a:p>
          <a:p>
            <a:endParaRPr kumimoji="1" lang="zh-CN" altLang="en-US" dirty="0"/>
          </a:p>
          <a:p>
            <a:endParaRPr kumimoji="1"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5374" y="2384852"/>
            <a:ext cx="5754261" cy="3880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9741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 smtClean="0"/>
              <a:t>主要经济指标</a:t>
            </a:r>
            <a:endParaRPr kumimoji="1" lang="zh-CN" altLang="en-US" dirty="0"/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8795037"/>
              </p:ext>
            </p:extLst>
          </p:nvPr>
        </p:nvGraphicFramePr>
        <p:xfrm>
          <a:off x="3825875" y="1677987"/>
          <a:ext cx="73152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/>
                <a:gridCol w="2438400"/>
                <a:gridCol w="2438400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宏观指标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合计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截止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人口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459</a:t>
                      </a:r>
                      <a:r>
                        <a:rPr lang="zh-CN" altLang="en-US" dirty="0" smtClean="0"/>
                        <a:t>万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2015-6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GDP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239</a:t>
                      </a:r>
                      <a:r>
                        <a:rPr lang="zh-CN" altLang="en-US" dirty="0" smtClean="0"/>
                        <a:t>，</a:t>
                      </a:r>
                      <a:r>
                        <a:rPr lang="en-US" altLang="zh-CN" dirty="0" smtClean="0"/>
                        <a:t>065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2015-3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GDP</a:t>
                      </a:r>
                      <a:r>
                        <a:rPr lang="zh-CN" altLang="en-US" dirty="0" smtClean="0"/>
                        <a:t>增长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3.3%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2014-12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CPI</a:t>
                      </a:r>
                      <a:r>
                        <a:rPr lang="zh-CN" altLang="en-US" dirty="0" smtClean="0"/>
                        <a:t> 物价指数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0.4%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2014-2015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失业率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5.8%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2015-3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/>
                        <a:t>出口（百万</a:t>
                      </a:r>
                      <a:r>
                        <a:rPr lang="en-US" altLang="zh-CN" dirty="0" smtClean="0"/>
                        <a:t>-</a:t>
                      </a:r>
                      <a:r>
                        <a:rPr lang="zh-CN" altLang="en-US" dirty="0" smtClean="0"/>
                        <a:t>纽币）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64</a:t>
                      </a:r>
                      <a:r>
                        <a:rPr lang="zh-CN" altLang="en-US" dirty="0" smtClean="0"/>
                        <a:t>，</a:t>
                      </a:r>
                      <a:r>
                        <a:rPr lang="en-US" altLang="zh-CN" dirty="0" smtClean="0"/>
                        <a:t>475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2015-6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/>
                        <a:t>进口（百万</a:t>
                      </a:r>
                      <a:r>
                        <a:rPr lang="en-US" altLang="zh-CN" dirty="0" smtClean="0"/>
                        <a:t>-</a:t>
                      </a:r>
                      <a:r>
                        <a:rPr lang="zh-CN" altLang="en-US" dirty="0" smtClean="0"/>
                        <a:t>纽币）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65</a:t>
                      </a:r>
                      <a:r>
                        <a:rPr lang="zh-CN" altLang="en-US" dirty="0" smtClean="0"/>
                        <a:t>，</a:t>
                      </a:r>
                      <a:r>
                        <a:rPr lang="en-US" altLang="zh-CN" dirty="0" smtClean="0"/>
                        <a:t>137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2015-6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9562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主要经济指标</a:t>
            </a: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68955015"/>
              </p:ext>
            </p:extLst>
          </p:nvPr>
        </p:nvGraphicFramePr>
        <p:xfrm>
          <a:off x="3811588" y="1572768"/>
          <a:ext cx="7315200" cy="3703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/>
                <a:gridCol w="2438400"/>
                <a:gridCol w="2438400"/>
              </a:tblGrid>
              <a:tr h="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对</a:t>
                      </a:r>
                      <a:r>
                        <a:rPr lang="en-US" altLang="zh-CN" dirty="0" smtClean="0"/>
                        <a:t>GDP</a:t>
                      </a:r>
                      <a:r>
                        <a:rPr lang="zh-CN" altLang="en-US" dirty="0" smtClean="0"/>
                        <a:t>贡献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纽币</a:t>
                      </a:r>
                      <a:r>
                        <a:rPr lang="en-US" altLang="zh-CN" dirty="0" smtClean="0"/>
                        <a:t>-</a:t>
                      </a:r>
                      <a:r>
                        <a:rPr lang="zh-CN" altLang="en-US" dirty="0" smtClean="0"/>
                        <a:t>百万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占比</a:t>
                      </a:r>
                      <a:r>
                        <a:rPr lang="en-US" altLang="zh-CN" dirty="0" smtClean="0"/>
                        <a:t>%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房地产及租赁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25,343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12.7</a:t>
                      </a:r>
                      <a:endParaRPr lang="zh-CN" alt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工业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23,970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12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科技及管理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20,120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10.1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商业出租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14,654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7.3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建筑业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14,386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7.2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健康保障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13,426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6.7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金融业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12,612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6.3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农林牧渔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12,240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6.1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批发零售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11,156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5.6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60373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主要经济指标</a:t>
            </a: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96400415"/>
              </p:ext>
            </p:extLst>
          </p:nvPr>
        </p:nvGraphicFramePr>
        <p:xfrm>
          <a:off x="3840163" y="1406525"/>
          <a:ext cx="7315200" cy="370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/>
                <a:gridCol w="2438400"/>
                <a:gridCol w="2438400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出口商品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纽币</a:t>
                      </a:r>
                      <a:r>
                        <a:rPr lang="en-US" altLang="zh-CN" dirty="0" smtClean="0"/>
                        <a:t>-</a:t>
                      </a:r>
                      <a:r>
                        <a:rPr lang="zh-CN" altLang="en-US" dirty="0" smtClean="0"/>
                        <a:t>百万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占比</a:t>
                      </a:r>
                      <a:r>
                        <a:rPr lang="en-US" altLang="zh-CN" dirty="0" smtClean="0"/>
                        <a:t>%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牛奶、黄油、奶酪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12,038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21.2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旅游业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8,720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15.3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肉类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6,376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11.2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木类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3,476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6.1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教育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3,004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5.3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水果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2,014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3.5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航空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2,007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3.5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医药及设备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1,678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3.0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酒类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1,424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2.6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96948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主要经济指标</a:t>
            </a: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2885389"/>
              </p:ext>
            </p:extLst>
          </p:nvPr>
        </p:nvGraphicFramePr>
        <p:xfrm>
          <a:off x="3825875" y="1570228"/>
          <a:ext cx="7315200" cy="370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/>
                <a:gridCol w="2438400"/>
                <a:gridCol w="2438400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主要贸易伙伴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进口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出口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澳大利亚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12,994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11,333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中国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10,342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9,454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欧盟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8,098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11,521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美国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7,920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8,012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日本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3,617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3,332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新加坡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1,443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2,859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韩国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2,085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2,179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马兰西亚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1,154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1,968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台湾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939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2,072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5318706"/>
      </p:ext>
    </p:extLst>
  </p:cSld>
  <p:clrMapOvr>
    <a:masterClrMapping/>
  </p:clrMapOvr>
</p:sld>
</file>

<file path=ppt/theme/theme1.xml><?xml version="1.0" encoding="utf-8"?>
<a:theme xmlns:a="http://schemas.openxmlformats.org/drawingml/2006/main" name="图文框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Fram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386</TotalTime>
  <Words>1753</Words>
  <Application>Microsoft Macintosh PowerPoint</Application>
  <PresentationFormat>宽屏</PresentationFormat>
  <Paragraphs>336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9" baseType="lpstr">
      <vt:lpstr>Calibri</vt:lpstr>
      <vt:lpstr>Corbel</vt:lpstr>
      <vt:lpstr>Wingdings 2</vt:lpstr>
      <vt:lpstr>宋体</vt:lpstr>
      <vt:lpstr>幼圆</vt:lpstr>
      <vt:lpstr>图文框</vt:lpstr>
      <vt:lpstr>新西兰市场投资机遇与展望</vt:lpstr>
      <vt:lpstr>机遇与展望</vt:lpstr>
      <vt:lpstr>投资优势简介</vt:lpstr>
      <vt:lpstr>人口因素分析</vt:lpstr>
      <vt:lpstr>股票市场概况</vt:lpstr>
      <vt:lpstr>主要经济指标</vt:lpstr>
      <vt:lpstr>主要经济指标</vt:lpstr>
      <vt:lpstr>主要经济指标</vt:lpstr>
      <vt:lpstr>主要经济指标</vt:lpstr>
      <vt:lpstr>海外投资概况</vt:lpstr>
      <vt:lpstr>海外投资- 热点行业</vt:lpstr>
      <vt:lpstr>海外投资- 热点行业</vt:lpstr>
      <vt:lpstr>土地的买卖</vt:lpstr>
      <vt:lpstr>中国资本近期并购投资-畜牧业</vt:lpstr>
      <vt:lpstr>中国资本近期并购投资-畜牧业</vt:lpstr>
      <vt:lpstr>中国资本近期并购投资-畜牧业</vt:lpstr>
      <vt:lpstr>中国资本近期并购投资-农牧业</vt:lpstr>
      <vt:lpstr>中国资本近期并购投资-房地产</vt:lpstr>
      <vt:lpstr>中国资本近期并购投资-酒店业</vt:lpstr>
      <vt:lpstr>中国资本近期并购投资-基础设施</vt:lpstr>
      <vt:lpstr>中国资本近期并购投资-肉业</vt:lpstr>
      <vt:lpstr> 更多商业信息  联系嘉城  +64 9 363 2856      </vt:lpstr>
      <vt:lpstr>数据信息来源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新西兰市场投资机遇与展望 </dc:title>
  <dc:creator>Microsoft Office 用户</dc:creator>
  <cp:lastModifiedBy>Microsoft Office 用户</cp:lastModifiedBy>
  <cp:revision>45</cp:revision>
  <dcterms:created xsi:type="dcterms:W3CDTF">2016-03-29T01:06:55Z</dcterms:created>
  <dcterms:modified xsi:type="dcterms:W3CDTF">2016-03-31T05:22:14Z</dcterms:modified>
</cp:coreProperties>
</file>